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B3_75B6A59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23"/>
  </p:notesMasterIdLst>
  <p:sldIdLst>
    <p:sldId id="710" r:id="rId6"/>
    <p:sldId id="688" r:id="rId7"/>
    <p:sldId id="689" r:id="rId8"/>
    <p:sldId id="690" r:id="rId9"/>
    <p:sldId id="692" r:id="rId10"/>
    <p:sldId id="691" r:id="rId11"/>
    <p:sldId id="708" r:id="rId12"/>
    <p:sldId id="693" r:id="rId13"/>
    <p:sldId id="704" r:id="rId14"/>
    <p:sldId id="705" r:id="rId15"/>
    <p:sldId id="709" r:id="rId16"/>
    <p:sldId id="696" r:id="rId17"/>
    <p:sldId id="698" r:id="rId18"/>
    <p:sldId id="695" r:id="rId19"/>
    <p:sldId id="699" r:id="rId20"/>
    <p:sldId id="700" r:id="rId21"/>
    <p:sldId id="6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FF8555-124A-4085-1B75-7B05CC5570A0}" name="Louisa Cliff" initials="LC" userId="S::lcliff@aop.org.uk::9b282abf-4d2e-454a-a8e0-60aa24ac0bd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D7CA5"/>
    <a:srgbClr val="9632CF"/>
    <a:srgbClr val="1294C2"/>
    <a:srgbClr val="99ABFF"/>
    <a:srgbClr val="858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1D9AC-EA27-A511-2743-351091E9AD95}" v="145" dt="2023-09-08T05:18:06.971"/>
    <p1510:client id="{94295402-9F2F-4281-B3B9-A893F6F2FC64}" v="1" dt="2022-09-01T07:53:15.807"/>
    <p1510:client id="{AD885A5A-6CEF-478F-A201-901B578FC390}" v="4" dt="2022-09-01T14:35:52.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Steele" userId="S::wsteele@aop.org.uk::b3290cab-a7e7-4378-aeec-74761a61a311" providerId="AD" clId="Web-{0421D9AC-EA27-A511-2743-351091E9AD95}"/>
    <pc:docChg chg="modSld">
      <pc:chgData name="Wendy Steele" userId="S::wsteele@aop.org.uk::b3290cab-a7e7-4378-aeec-74761a61a311" providerId="AD" clId="Web-{0421D9AC-EA27-A511-2743-351091E9AD95}" dt="2023-09-08T05:18:06.971" v="146" actId="20577"/>
      <pc:docMkLst>
        <pc:docMk/>
      </pc:docMkLst>
      <pc:sldChg chg="modSp">
        <pc:chgData name="Wendy Steele" userId="S::wsteele@aop.org.uk::b3290cab-a7e7-4378-aeec-74761a61a311" providerId="AD" clId="Web-{0421D9AC-EA27-A511-2743-351091E9AD95}" dt="2023-09-01T06:20:54.418" v="46" actId="20577"/>
        <pc:sldMkLst>
          <pc:docMk/>
          <pc:sldMk cId="2509047045" sldId="690"/>
        </pc:sldMkLst>
        <pc:spChg chg="mod">
          <ac:chgData name="Wendy Steele" userId="S::wsteele@aop.org.uk::b3290cab-a7e7-4378-aeec-74761a61a311" providerId="AD" clId="Web-{0421D9AC-EA27-A511-2743-351091E9AD95}" dt="2023-09-01T06:20:54.418" v="46" actId="20577"/>
          <ac:spMkLst>
            <pc:docMk/>
            <pc:sldMk cId="2509047045" sldId="690"/>
            <ac:spMk id="6" creationId="{1D241727-9211-4CCB-9C37-D65BD5EA4CEB}"/>
          </ac:spMkLst>
        </pc:spChg>
      </pc:sldChg>
      <pc:sldChg chg="modSp">
        <pc:chgData name="Wendy Steele" userId="S::wsteele@aop.org.uk::b3290cab-a7e7-4378-aeec-74761a61a311" providerId="AD" clId="Web-{0421D9AC-EA27-A511-2743-351091E9AD95}" dt="2023-09-01T06:25:09.815" v="88" actId="20577"/>
        <pc:sldMkLst>
          <pc:docMk/>
          <pc:sldMk cId="4081325575" sldId="692"/>
        </pc:sldMkLst>
        <pc:spChg chg="mod">
          <ac:chgData name="Wendy Steele" userId="S::wsteele@aop.org.uk::b3290cab-a7e7-4378-aeec-74761a61a311" providerId="AD" clId="Web-{0421D9AC-EA27-A511-2743-351091E9AD95}" dt="2023-09-01T06:25:09.815" v="88" actId="20577"/>
          <ac:spMkLst>
            <pc:docMk/>
            <pc:sldMk cId="4081325575" sldId="692"/>
            <ac:spMk id="2" creationId="{CDF8D5CC-5DDB-AE7F-E201-E09D4BCF1F58}"/>
          </ac:spMkLst>
        </pc:spChg>
      </pc:sldChg>
      <pc:sldChg chg="modSp">
        <pc:chgData name="Wendy Steele" userId="S::wsteele@aop.org.uk::b3290cab-a7e7-4378-aeec-74761a61a311" providerId="AD" clId="Web-{0421D9AC-EA27-A511-2743-351091E9AD95}" dt="2023-09-01T06:26:09.551" v="107" actId="20577"/>
        <pc:sldMkLst>
          <pc:docMk/>
          <pc:sldMk cId="3011801117" sldId="693"/>
        </pc:sldMkLst>
        <pc:spChg chg="mod">
          <ac:chgData name="Wendy Steele" userId="S::wsteele@aop.org.uk::b3290cab-a7e7-4378-aeec-74761a61a311" providerId="AD" clId="Web-{0421D9AC-EA27-A511-2743-351091E9AD95}" dt="2023-09-01T06:26:09.551" v="107" actId="20577"/>
          <ac:spMkLst>
            <pc:docMk/>
            <pc:sldMk cId="3011801117" sldId="693"/>
            <ac:spMk id="6" creationId="{1D241727-9211-4CCB-9C37-D65BD5EA4CEB}"/>
          </ac:spMkLst>
        </pc:spChg>
      </pc:sldChg>
      <pc:sldChg chg="modSp">
        <pc:chgData name="Wendy Steele" userId="S::wsteele@aop.org.uk::b3290cab-a7e7-4378-aeec-74761a61a311" providerId="AD" clId="Web-{0421D9AC-EA27-A511-2743-351091E9AD95}" dt="2023-09-08T05:17:12.389" v="141" actId="20577"/>
        <pc:sldMkLst>
          <pc:docMk/>
          <pc:sldMk cId="1725980888" sldId="696"/>
        </pc:sldMkLst>
        <pc:spChg chg="mod">
          <ac:chgData name="Wendy Steele" userId="S::wsteele@aop.org.uk::b3290cab-a7e7-4378-aeec-74761a61a311" providerId="AD" clId="Web-{0421D9AC-EA27-A511-2743-351091E9AD95}" dt="2023-09-08T05:17:12.389" v="141" actId="20577"/>
          <ac:spMkLst>
            <pc:docMk/>
            <pc:sldMk cId="1725980888" sldId="696"/>
            <ac:spMk id="6" creationId="{1D241727-9211-4CCB-9C37-D65BD5EA4CEB}"/>
          </ac:spMkLst>
        </pc:spChg>
        <pc:spChg chg="mod">
          <ac:chgData name="Wendy Steele" userId="S::wsteele@aop.org.uk::b3290cab-a7e7-4378-aeec-74761a61a311" providerId="AD" clId="Web-{0421D9AC-EA27-A511-2743-351091E9AD95}" dt="2023-09-05T18:29:22.156" v="112" actId="20577"/>
          <ac:spMkLst>
            <pc:docMk/>
            <pc:sldMk cId="1725980888" sldId="696"/>
            <ac:spMk id="8" creationId="{26B47BC6-34E2-4991-BDEF-B6D4376BD070}"/>
          </ac:spMkLst>
        </pc:spChg>
      </pc:sldChg>
      <pc:sldChg chg="modSp">
        <pc:chgData name="Wendy Steele" userId="S::wsteele@aop.org.uk::b3290cab-a7e7-4378-aeec-74761a61a311" providerId="AD" clId="Web-{0421D9AC-EA27-A511-2743-351091E9AD95}" dt="2023-09-05T19:05:04.633" v="114" actId="20577"/>
        <pc:sldMkLst>
          <pc:docMk/>
          <pc:sldMk cId="1815992161" sldId="699"/>
        </pc:sldMkLst>
        <pc:spChg chg="mod">
          <ac:chgData name="Wendy Steele" userId="S::wsteele@aop.org.uk::b3290cab-a7e7-4378-aeec-74761a61a311" providerId="AD" clId="Web-{0421D9AC-EA27-A511-2743-351091E9AD95}" dt="2023-09-05T19:05:04.633" v="114" actId="20577"/>
          <ac:spMkLst>
            <pc:docMk/>
            <pc:sldMk cId="1815992161" sldId="699"/>
            <ac:spMk id="7" creationId="{AD85B6C2-9415-7DC0-3258-30F1091D3B58}"/>
          </ac:spMkLst>
        </pc:spChg>
      </pc:sldChg>
      <pc:sldChg chg="modSp">
        <pc:chgData name="Wendy Steele" userId="S::wsteele@aop.org.uk::b3290cab-a7e7-4378-aeec-74761a61a311" providerId="AD" clId="Web-{0421D9AC-EA27-A511-2743-351091E9AD95}" dt="2023-09-08T05:18:06.971" v="146" actId="20577"/>
        <pc:sldMkLst>
          <pc:docMk/>
          <pc:sldMk cId="2996791128" sldId="700"/>
        </pc:sldMkLst>
        <pc:spChg chg="mod">
          <ac:chgData name="Wendy Steele" userId="S::wsteele@aop.org.uk::b3290cab-a7e7-4378-aeec-74761a61a311" providerId="AD" clId="Web-{0421D9AC-EA27-A511-2743-351091E9AD95}" dt="2023-09-08T05:18:06.971" v="146" actId="20577"/>
          <ac:spMkLst>
            <pc:docMk/>
            <pc:sldMk cId="2996791128" sldId="700"/>
            <ac:spMk id="6" creationId="{1D241727-9211-4CCB-9C37-D65BD5EA4CEB}"/>
          </ac:spMkLst>
        </pc:spChg>
      </pc:sldChg>
    </pc:docChg>
  </pc:docChgLst>
</pc:chgInfo>
</file>

<file path=ppt/comments/modernComment_2B3_75B6A59E.xml><?xml version="1.0" encoding="utf-8"?>
<p188:cmLst xmlns:a="http://schemas.openxmlformats.org/drawingml/2006/main" xmlns:r="http://schemas.openxmlformats.org/officeDocument/2006/relationships" xmlns:p188="http://schemas.microsoft.com/office/powerpoint/2018/8/main">
  <p188:cm id="{619914A3-8B40-4CF9-AE9C-A2D7AA8717A2}" authorId="{D0FF8555-124A-4085-1B75-7B05CC5570A0}" created="2022-07-12T09:37:52.597">
    <pc:sldMkLst xmlns:pc="http://schemas.microsoft.com/office/powerpoint/2013/main/command">
      <pc:docMk/>
      <pc:sldMk cId="1974904222" sldId="691"/>
    </pc:sldMkLst>
    <p188:replyLst/>
    <p188:txBody>
      <a:bodyPr/>
      <a:lstStyle/>
      <a:p>
        <a:r>
          <a:rPr lang="en-GB"/>
          <a:t>Placeholder design, to be updated before 29/07/22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4FADA-5F39-4810-8576-FDCAA5E1FB37}" type="datetimeFigureOut">
              <a:rPr lang="en-GB" smtClean="0"/>
              <a:t>07/09/2023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8C982-8D1C-4173-818B-C445F4080201}" type="slidenum">
              <a:rPr lang="en-GB" smtClean="0"/>
              <a:t>‹#›</a:t>
            </a:fld>
            <a:endParaRPr lang="en-GB"/>
          </a:p>
        </p:txBody>
      </p:sp>
    </p:spTree>
    <p:extLst>
      <p:ext uri="{BB962C8B-B14F-4D97-AF65-F5344CB8AC3E}">
        <p14:creationId xmlns:p14="http://schemas.microsoft.com/office/powerpoint/2010/main" val="2026715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and introduction – I’m….name, job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Welcome to the start of your Optometry degree here at [university name] – congratulations on getting to this point – it’s a huge achievement already.</a:t>
            </a:r>
          </a:p>
          <a:p>
            <a:pPr marL="171450" indent="-171450">
              <a:buFont typeface="Arial" panose="020B0604020202020204" pitchFamily="34" charset="0"/>
              <a:buChar char="•"/>
            </a:pPr>
            <a:r>
              <a:rPr lang="en-US"/>
              <a:t>I’m here today to introduce you to the support available to you during your studies and then throughout your career from the Association of Optometrists, or AOP</a:t>
            </a:r>
          </a:p>
          <a:p>
            <a:pPr marL="171450" indent="-171450">
              <a:buFont typeface="Arial" panose="020B0604020202020204" pitchFamily="34" charset="0"/>
              <a:buChar char="•"/>
            </a:pPr>
            <a:r>
              <a:rPr lang="en-US"/>
              <a:t>As an optometrist, you’ll play an essential role in safeguarding the nation’s eye health.</a:t>
            </a:r>
          </a:p>
          <a:p>
            <a:pPr marL="171450" indent="-171450">
              <a:buFont typeface="Arial" panose="020B0604020202020204" pitchFamily="34" charset="0"/>
              <a:buChar char="•"/>
            </a:pPr>
            <a:r>
              <a:rPr lang="en-US"/>
              <a:t>As the AOP, we play an essential role in safeguarding you.</a:t>
            </a:r>
          </a:p>
          <a:p>
            <a:pPr marL="171450" indent="-171450">
              <a:buFont typeface="Arial" panose="020B0604020202020204" pitchFamily="34" charset="0"/>
              <a:buChar char="•"/>
            </a:pPr>
            <a:r>
              <a:rPr lang="en-US"/>
              <a:t>I’m going to give you a short presentation about how the AOP can help you get the most out of your time at university, as well as beyond.</a:t>
            </a:r>
            <a:endParaRPr lang="en-GB"/>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1</a:t>
            </a:fld>
            <a:endParaRPr lang="en-GB"/>
          </a:p>
        </p:txBody>
      </p:sp>
    </p:spTree>
    <p:extLst>
      <p:ext uri="{BB962C8B-B14F-4D97-AF65-F5344CB8AC3E}">
        <p14:creationId xmlns:p14="http://schemas.microsoft.com/office/powerpoint/2010/main" val="4139889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 and Indy are your undergraduate and pre-registration </a:t>
            </a:r>
            <a:r>
              <a:rPr lang="en-US" err="1"/>
              <a:t>Councillors</a:t>
            </a:r>
            <a:r>
              <a:rPr lang="en-US"/>
              <a:t> and their role is to liaise with reps, other </a:t>
            </a:r>
            <a:r>
              <a:rPr lang="en-US" err="1"/>
              <a:t>Councillors</a:t>
            </a:r>
            <a:r>
              <a:rPr lang="en-US"/>
              <a:t> and AOP members to ensure your voice is heard. </a:t>
            </a:r>
          </a:p>
          <a:p>
            <a:endParaRPr lang="en-US"/>
          </a:p>
          <a:p>
            <a:r>
              <a:rPr lang="en-US" i="1"/>
              <a:t>IF NO STUDENT REP IN THE ROOM</a:t>
            </a:r>
          </a:p>
          <a:p>
            <a:r>
              <a:rPr lang="en-US"/>
              <a:t>You’ll meet our new student reps on Instagram over the next couple of weeks, so make sure you follow us there and there might just be a student giveaway too…</a:t>
            </a:r>
          </a:p>
          <a:p>
            <a:endParaRPr lang="en-US"/>
          </a:p>
          <a:p>
            <a:r>
              <a:rPr lang="en-US" i="1"/>
              <a:t>IF STUDENT REP IN THE ROOM</a:t>
            </a:r>
          </a:p>
          <a:p>
            <a:r>
              <a:rPr lang="en-US" i="0"/>
              <a:t>You also have a student representative here at </a:t>
            </a:r>
            <a:r>
              <a:rPr lang="en-US" i="1"/>
              <a:t>{university name} </a:t>
            </a:r>
            <a:r>
              <a:rPr lang="en-US" i="0"/>
              <a:t>who will be working to represent your views and feedback to the AOP. I’ll let them introduce themselves now and tell you a bit more about themselves… </a:t>
            </a:r>
            <a:r>
              <a:rPr lang="en-US" i="1"/>
              <a:t>HAND OVER</a:t>
            </a:r>
          </a:p>
          <a:p>
            <a:endParaRPr lang="en-US"/>
          </a:p>
          <a:p>
            <a:r>
              <a:rPr lang="en-US"/>
              <a:t>There is a lot of change on the horizon for optometrists in the UK, and the AOP will be working hard to represent our members to influence the direction of change in the best interests of our members.  </a:t>
            </a:r>
          </a:p>
          <a:p>
            <a:endParaRPr lang="en-US"/>
          </a:p>
          <a:p>
            <a:r>
              <a:rPr lang="en-US"/>
              <a:t>We are planning to get in touch with you and all student optometrists later this year, to ask your views on some important issues. It will be a really great opportunity for you to get involved and make sure your experiences and views are heard, the more student members who participate the louder our voice. </a:t>
            </a:r>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10</a:t>
            </a:fld>
            <a:endParaRPr lang="en-GB"/>
          </a:p>
        </p:txBody>
      </p:sp>
    </p:spTree>
    <p:extLst>
      <p:ext uri="{BB962C8B-B14F-4D97-AF65-F5344CB8AC3E}">
        <p14:creationId xmlns:p14="http://schemas.microsoft.com/office/powerpoint/2010/main" val="19833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finish, I’m just going to touch on what we offer students a bit further along their journey….</a:t>
            </a:r>
          </a:p>
        </p:txBody>
      </p:sp>
      <p:sp>
        <p:nvSpPr>
          <p:cNvPr id="4" name="Slide Number Placeholder 3"/>
          <p:cNvSpPr>
            <a:spLocks noGrp="1"/>
          </p:cNvSpPr>
          <p:nvPr>
            <p:ph type="sldNum" sz="quarter" idx="5"/>
          </p:nvPr>
        </p:nvSpPr>
        <p:spPr/>
        <p:txBody>
          <a:bodyPr/>
          <a:lstStyle/>
          <a:p>
            <a:fld id="{8F68C982-8D1C-4173-818B-C445F4080201}" type="slidenum">
              <a:rPr lang="en-GB" smtClean="0"/>
              <a:t>11</a:t>
            </a:fld>
            <a:endParaRPr lang="en-GB"/>
          </a:p>
        </p:txBody>
      </p:sp>
    </p:spTree>
    <p:extLst>
      <p:ext uri="{BB962C8B-B14F-4D97-AF65-F5344CB8AC3E}">
        <p14:creationId xmlns:p14="http://schemas.microsoft.com/office/powerpoint/2010/main" val="1933740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this might feel a long way off now, you will need to be prepared and think about what you want for your placement</a:t>
            </a:r>
          </a:p>
          <a:p>
            <a:endParaRPr lang="en-GB"/>
          </a:p>
          <a:p>
            <a:r>
              <a:rPr lang="en-GB"/>
              <a:t>A good place to start might be to do some research and our ‘</a:t>
            </a:r>
            <a:r>
              <a:rPr lang="en-GB" b="1"/>
              <a:t>Where your career can take you vlogs…’ </a:t>
            </a:r>
            <a:r>
              <a:rPr lang="en-GB"/>
              <a:t>which have 10 optometrists in a variety of career settings – everything from </a:t>
            </a:r>
            <a:r>
              <a:rPr lang="en-GB" err="1"/>
              <a:t>highstreet</a:t>
            </a:r>
            <a:r>
              <a:rPr lang="en-GB"/>
              <a:t> multiple or independent, hospital, domiciliary and charity -  explaining what they love about their jobs – you can see three of them here</a:t>
            </a:r>
          </a:p>
          <a:p>
            <a:endParaRPr lang="en-GB"/>
          </a:p>
          <a:p>
            <a:r>
              <a:rPr lang="en-GB"/>
              <a:t>When you’re ready, you can use our </a:t>
            </a:r>
            <a:r>
              <a:rPr lang="en-GB" b="1"/>
              <a:t>online listings </a:t>
            </a:r>
            <a:r>
              <a:rPr lang="en-GB"/>
              <a:t>to see if there is a placement near </a:t>
            </a:r>
            <a:r>
              <a:rPr lang="en-GB" err="1"/>
              <a:t>you,or</a:t>
            </a:r>
            <a:r>
              <a:rPr lang="en-GB"/>
              <a:t> advertise your availability on our register. </a:t>
            </a:r>
          </a:p>
          <a:p>
            <a:endParaRPr lang="en-GB"/>
          </a:p>
          <a:p>
            <a:r>
              <a:rPr lang="en-GB"/>
              <a:t>Contracts can be tricky to understand with tie-in fees and the amount of supervision you can expect being key areas to examine closely. Get in touch with our </a:t>
            </a:r>
            <a:r>
              <a:rPr lang="en-GB" b="1"/>
              <a:t>employment team </a:t>
            </a:r>
            <a:r>
              <a:rPr lang="en-GB"/>
              <a:t>if you have any questions or concerns about your pre-registration employment contract, especially if you don’t understand what supervision will be available to you, or if you’re not sure how long  you’re tied into fees repayment </a:t>
            </a:r>
          </a:p>
          <a:p>
            <a:endParaRPr lang="en-GB"/>
          </a:p>
          <a:p>
            <a:r>
              <a:rPr lang="en-GB"/>
              <a:t>We’ll also </a:t>
            </a:r>
            <a:r>
              <a:rPr lang="en-GB" b="1"/>
              <a:t>email you and post tips and guidance </a:t>
            </a:r>
            <a:r>
              <a:rPr lang="en-GB"/>
              <a:t>on our social media to help you prepare for your OSCE, and OT runs regular features with pre-reg students</a:t>
            </a:r>
          </a:p>
        </p:txBody>
      </p:sp>
      <p:sp>
        <p:nvSpPr>
          <p:cNvPr id="4" name="Slide Number Placeholder 3"/>
          <p:cNvSpPr>
            <a:spLocks noGrp="1"/>
          </p:cNvSpPr>
          <p:nvPr>
            <p:ph type="sldNum" sz="quarter" idx="5"/>
          </p:nvPr>
        </p:nvSpPr>
        <p:spPr/>
        <p:txBody>
          <a:bodyPr/>
          <a:lstStyle/>
          <a:p>
            <a:fld id="{8F68C982-8D1C-4173-818B-C445F4080201}" type="slidenum">
              <a:rPr lang="en-GB" smtClean="0"/>
              <a:t>12</a:t>
            </a:fld>
            <a:endParaRPr lang="en-GB"/>
          </a:p>
        </p:txBody>
      </p:sp>
    </p:spTree>
    <p:extLst>
      <p:ext uri="{BB962C8B-B14F-4D97-AF65-F5344CB8AC3E}">
        <p14:creationId xmlns:p14="http://schemas.microsoft.com/office/powerpoint/2010/main" val="242445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you’re qualified, it’s a requirement to have insurance, and that comes as standard with many of our qualified membership packages, as well as all the other benefits we’ve covered today and more. </a:t>
            </a:r>
          </a:p>
          <a:p>
            <a:endParaRPr lang="en-GB"/>
          </a:p>
          <a:p>
            <a:r>
              <a:rPr lang="en-GB"/>
              <a:t>You’ll also need to meet the GOC’s requirements for continuing professional development, and we’ve got that covered too with OT’s online CPD, webinars and face to face events including 100% Optical which is the UK’s largest trade show</a:t>
            </a:r>
          </a:p>
          <a:p>
            <a:endParaRPr lang="en-GB"/>
          </a:p>
          <a:p>
            <a:r>
              <a:rPr lang="en-GB"/>
              <a:t>We have a range of membership grades to offer you flexibility including concessionary grades for those working part time, and a payment freeze for those taking parental leave (where or a career break, and those wanting to work overseas</a:t>
            </a:r>
          </a:p>
          <a:p>
            <a:endParaRPr lang="en-GB"/>
          </a:p>
          <a:p>
            <a:r>
              <a:rPr lang="en-GB"/>
              <a:t>All the support and representation we’ve talked about today continues throughout your career, whatever path you choose to take. </a:t>
            </a:r>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13</a:t>
            </a:fld>
            <a:endParaRPr lang="en-GB"/>
          </a:p>
        </p:txBody>
      </p:sp>
    </p:spTree>
    <p:extLst>
      <p:ext uri="{BB962C8B-B14F-4D97-AF65-F5344CB8AC3E}">
        <p14:creationId xmlns:p14="http://schemas.microsoft.com/office/powerpoint/2010/main" val="116211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1615"/>
            <a:r>
              <a:rPr lang="en-GB" sz="1800" b="0" i="0">
                <a:effectLst/>
                <a:latin typeface="Calibri" panose="020F0502020204030204" pitchFamily="34" charset="0"/>
                <a:ea typeface="Calibri" panose="020F0502020204030204" pitchFamily="34" charset="0"/>
              </a:rPr>
              <a:t>So, to recap what’s on offer to you…</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Optometry Today</a:t>
            </a:r>
            <a:r>
              <a:rPr lang="en-GB" sz="1800" b="0" i="0">
                <a:effectLst/>
                <a:latin typeface="Calibri" panose="020F0502020204030204" pitchFamily="34" charset="0"/>
                <a:ea typeface="Calibri" panose="020F0502020204030204" pitchFamily="34" charset="0"/>
              </a:rPr>
              <a:t>, is the AOP’s journal - delivered to you bi-monthly. It covers all the latest news, research, science, career</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Online education library</a:t>
            </a:r>
            <a:r>
              <a:rPr lang="en-GB" sz="1800" b="0" i="0">
                <a:effectLst/>
                <a:latin typeface="Calibri" panose="020F0502020204030204" pitchFamily="34" charset="0"/>
                <a:ea typeface="Calibri" panose="020F0502020204030204" pitchFamily="34" charset="0"/>
              </a:rPr>
              <a:t> - study resource with over 30 video skills guides, and hundreds of past CPD exams to practise your core skills</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Wellbeing resources</a:t>
            </a:r>
            <a:r>
              <a:rPr lang="en-GB" sz="1800" b="0" i="0">
                <a:effectLst/>
                <a:latin typeface="Calibri" panose="020F0502020204030204" pitchFamily="34" charset="0"/>
                <a:ea typeface="Calibri" panose="020F0502020204030204" pitchFamily="34" charset="0"/>
              </a:rPr>
              <a:t> -Peer Support Line for anyone in optics who might be experiencing stress, anxiety or you’re just feeling a bit overwhelmed by </a:t>
            </a:r>
            <a:r>
              <a:rPr lang="en-GB" sz="1800" b="0" i="0" err="1">
                <a:effectLst/>
                <a:latin typeface="Calibri" panose="020F0502020204030204" pitchFamily="34" charset="0"/>
                <a:ea typeface="Calibri" panose="020F0502020204030204" pitchFamily="34" charset="0"/>
              </a:rPr>
              <a:t>uni</a:t>
            </a:r>
            <a:r>
              <a:rPr lang="en-GB" sz="1800" b="0" i="0">
                <a:effectLst/>
                <a:latin typeface="Calibri" panose="020F0502020204030204" pitchFamily="34" charset="0"/>
                <a:ea typeface="Calibri" panose="020F0502020204030204" pitchFamily="34" charset="0"/>
              </a:rPr>
              <a:t> life. It’s a free and confidential space to talk through your troubles and find some clarity.</a:t>
            </a:r>
          </a:p>
          <a:p>
            <a:pPr marL="221615"/>
            <a:endParaRPr lang="en-GB" sz="1800" b="0" i="0">
              <a:effectLst/>
              <a:latin typeface="Calibri" panose="020F0502020204030204" pitchFamily="34" charset="0"/>
              <a:ea typeface="Calibri" panose="020F0502020204030204" pitchFamily="34" charset="0"/>
            </a:endParaRPr>
          </a:p>
          <a:p>
            <a:pPr marL="221615"/>
            <a:r>
              <a:rPr lang="en-GB" sz="1800" b="0" i="0">
                <a:effectLst/>
                <a:latin typeface="Calibri" panose="020F0502020204030204" pitchFamily="34" charset="0"/>
                <a:ea typeface="Calibri" panose="020F0502020204030204" pitchFamily="34" charset="0"/>
              </a:rPr>
              <a:t>We also have a bank of wellbeing webinars and stress management tips on our website. </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Career guidance - </a:t>
            </a:r>
            <a:r>
              <a:rPr lang="en-GB" sz="1800" b="0" i="0">
                <a:effectLst/>
                <a:latin typeface="Calibri" panose="020F0502020204030204" pitchFamily="34" charset="0"/>
                <a:ea typeface="Calibri" panose="020F0502020204030204" pitchFamily="34" charset="0"/>
              </a:rPr>
              <a:t>career features and online resources via OT, an AOP mentoring programme that matches you with a qualified and experienced optometrist who can help you identify career goals and develop your confidence and the university survival guide.</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Student representative </a:t>
            </a:r>
            <a:r>
              <a:rPr lang="en-GB" sz="1800" b="0" i="0">
                <a:effectLst/>
                <a:latin typeface="Calibri" panose="020F0502020204030204" pitchFamily="34" charset="0"/>
                <a:ea typeface="Calibri" panose="020F0502020204030204" pitchFamily="34" charset="0"/>
              </a:rPr>
              <a:t>– to help collect your feedback and shape the future of your profession.</a:t>
            </a:r>
          </a:p>
          <a:p>
            <a:pPr marL="221615"/>
            <a:endParaRPr lang="en-GB" sz="1800" b="0" i="0">
              <a:effectLst/>
              <a:latin typeface="Calibri" panose="020F0502020204030204" pitchFamily="34" charset="0"/>
              <a:ea typeface="Calibri" panose="020F0502020204030204" pitchFamily="34" charset="0"/>
            </a:endParaRPr>
          </a:p>
          <a:p>
            <a:pPr marL="221615"/>
            <a:r>
              <a:rPr lang="en-GB" sz="1800" b="1" i="0">
                <a:effectLst/>
                <a:latin typeface="Calibri" panose="020F0502020204030204" pitchFamily="34" charset="0"/>
                <a:ea typeface="Calibri" panose="020F0502020204030204" pitchFamily="34" charset="0"/>
              </a:rPr>
              <a:t>Legal, regulatory and employment support </a:t>
            </a:r>
            <a:r>
              <a:rPr lang="en-GB" sz="1800" b="0" i="0">
                <a:effectLst/>
                <a:latin typeface="Calibri" panose="020F0502020204030204" pitchFamily="34" charset="0"/>
                <a:ea typeface="Calibri" panose="020F0502020204030204" pitchFamily="34" charset="0"/>
              </a:rPr>
              <a:t>– as outlined in the video by Ella.</a:t>
            </a:r>
            <a:endParaRPr lang="en-GB" sz="1800" b="1" i="0">
              <a:effectLst/>
              <a:latin typeface="Calibri" panose="020F0502020204030204" pitchFamily="34" charset="0"/>
              <a:ea typeface="Calibri" panose="020F0502020204030204" pitchFamily="34" charset="0"/>
            </a:endParaRPr>
          </a:p>
          <a:p>
            <a:pPr marL="221615"/>
            <a:endParaRPr lang="en-GB" sz="1800" b="0" i="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F68C982-8D1C-4173-818B-C445F4080201}" type="slidenum">
              <a:rPr lang="en-GB" smtClean="0"/>
              <a:t>14</a:t>
            </a:fld>
            <a:endParaRPr lang="en-GB"/>
          </a:p>
        </p:txBody>
      </p:sp>
    </p:spTree>
    <p:extLst>
      <p:ext uri="{BB962C8B-B14F-4D97-AF65-F5344CB8AC3E}">
        <p14:creationId xmlns:p14="http://schemas.microsoft.com/office/powerpoint/2010/main" val="3303925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all completely free, and if you use the link on the screen you’ll get your membership number straight away and have immediate access to everything I’ve just mentioned. </a:t>
            </a:r>
          </a:p>
          <a:p>
            <a:endParaRPr lang="en-US"/>
          </a:p>
          <a:p>
            <a:r>
              <a:rPr lang="en-US"/>
              <a:t>I also have some welcome gifts to offer to those who join today – you can choose a wireless phone charger or torch pen, plus your first free copy of OT.</a:t>
            </a:r>
          </a:p>
          <a:p>
            <a:endParaRPr lang="en-US"/>
          </a:p>
          <a:p>
            <a:r>
              <a:rPr lang="en-US"/>
              <a:t>As an additional thank you for taking the time to listen to us and join today, everyone who joins using this link today will be entered into a prize draw for this cohort only, where you’ll have a chance to win …………………</a:t>
            </a:r>
          </a:p>
          <a:p>
            <a:endParaRPr lang="en-US"/>
          </a:p>
          <a:p>
            <a:r>
              <a:rPr lang="en-US"/>
              <a:t>I’ll give you a few minutes to use the sign-up link now. Just show me your confirmation screen on your way out and you can choose your welcome gift.</a:t>
            </a:r>
          </a:p>
          <a:p>
            <a:endParaRPr lang="en-US"/>
          </a:p>
          <a:p>
            <a:r>
              <a:rPr lang="en-US" i="1"/>
              <a:t>[Wait for registrations to be completed, and answer any questions)</a:t>
            </a:r>
          </a:p>
          <a:p>
            <a:endParaRPr lang="en-US"/>
          </a:p>
          <a:p>
            <a:endParaRPr lang="en-US"/>
          </a:p>
        </p:txBody>
      </p:sp>
      <p:sp>
        <p:nvSpPr>
          <p:cNvPr id="4" name="Slide Number Placeholder 3"/>
          <p:cNvSpPr>
            <a:spLocks noGrp="1"/>
          </p:cNvSpPr>
          <p:nvPr>
            <p:ph type="sldNum" sz="quarter" idx="5"/>
          </p:nvPr>
        </p:nvSpPr>
        <p:spPr/>
        <p:txBody>
          <a:bodyPr/>
          <a:lstStyle/>
          <a:p>
            <a:fld id="{8F68C982-8D1C-4173-818B-C445F4080201}" type="slidenum">
              <a:rPr lang="en-GB" smtClean="0"/>
              <a:t>15</a:t>
            </a:fld>
            <a:endParaRPr lang="en-GB"/>
          </a:p>
        </p:txBody>
      </p:sp>
    </p:spTree>
    <p:extLst>
      <p:ext uri="{BB962C8B-B14F-4D97-AF65-F5344CB8AC3E}">
        <p14:creationId xmlns:p14="http://schemas.microsoft.com/office/powerpoint/2010/main" val="327212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do feel free to follow and keep in touch with us, using the options on screen.</a:t>
            </a:r>
          </a:p>
          <a:p>
            <a:endParaRPr lang="en-GB"/>
          </a:p>
          <a:p>
            <a:r>
              <a:rPr lang="en-GB"/>
              <a:t>Our Instagram is @association_of_optometrists (you can also find OT’s Instagram via the link in our bio)</a:t>
            </a:r>
          </a:p>
          <a:p>
            <a:endParaRPr lang="en-GB"/>
          </a:p>
          <a:p>
            <a:r>
              <a:rPr lang="en-GB"/>
              <a:t>Ans if you did have any concerns about the legal declarations, please feel free to contact Wendy Steele on the email above.</a:t>
            </a:r>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16</a:t>
            </a:fld>
            <a:endParaRPr lang="en-GB"/>
          </a:p>
        </p:txBody>
      </p:sp>
    </p:spTree>
    <p:extLst>
      <p:ext uri="{BB962C8B-B14F-4D97-AF65-F5344CB8AC3E}">
        <p14:creationId xmlns:p14="http://schemas.microsoft.com/office/powerpoint/2010/main" val="3155714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17</a:t>
            </a:fld>
            <a:endParaRPr lang="en-GB"/>
          </a:p>
        </p:txBody>
      </p:sp>
    </p:spTree>
    <p:extLst>
      <p:ext uri="{BB962C8B-B14F-4D97-AF65-F5344CB8AC3E}">
        <p14:creationId xmlns:p14="http://schemas.microsoft.com/office/powerpoint/2010/main" val="169361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 a quick hello from some of the others at the AOP.</a:t>
            </a:r>
          </a:p>
          <a:p>
            <a:pPr marL="171450" indent="-171450">
              <a:buFont typeface="Arial" panose="020B0604020202020204" pitchFamily="34" charset="0"/>
              <a:buChar char="•"/>
            </a:pPr>
            <a:r>
              <a:rPr lang="en-US"/>
              <a:t>These are all our Councillors who represent our members, they are all either studying or practicing optometrists, Laura represents Undergraduate students, (you might have spotted her on our Instagram). Indy represents our preregistration students…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F68C982-8D1C-4173-818B-C445F4080201}" type="slidenum">
              <a:rPr lang="en-GB" smtClean="0"/>
              <a:t>2</a:t>
            </a:fld>
            <a:endParaRPr lang="en-GB"/>
          </a:p>
        </p:txBody>
      </p:sp>
    </p:spTree>
    <p:extLst>
      <p:ext uri="{BB962C8B-B14F-4D97-AF65-F5344CB8AC3E}">
        <p14:creationId xmlns:p14="http://schemas.microsoft.com/office/powerpoint/2010/main" val="424191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1">
                <a:solidFill>
                  <a:srgbClr val="FF0000"/>
                </a:solidFill>
              </a:rPr>
              <a:t>Show of hands – has anyone heard of the AOP? Take any contributions…</a:t>
            </a:r>
          </a:p>
          <a:p>
            <a:pPr marL="0" indent="0">
              <a:buFont typeface="Arial" panose="020B0604020202020204" pitchFamily="34" charset="0"/>
              <a:buNone/>
            </a:pPr>
            <a:endParaRPr lang="en-US" b="0" i="1">
              <a:solidFill>
                <a:srgbClr val="FF0000"/>
              </a:solidFill>
            </a:endParaRPr>
          </a:p>
          <a:p>
            <a:pPr marL="171450" indent="-171450">
              <a:buFont typeface="Arial" panose="020B0604020202020204" pitchFamily="34" charset="0"/>
              <a:buChar char="•"/>
            </a:pPr>
            <a:r>
              <a:rPr lang="en-US"/>
              <a:t>Over 17,000 members – from students through to retired </a:t>
            </a:r>
            <a:r>
              <a:rPr lang="en-US" err="1"/>
              <a:t>optoms</a:t>
            </a:r>
            <a:endParaRPr lang="en-US"/>
          </a:p>
          <a:p>
            <a:pPr marL="171450" indent="-171450">
              <a:buFont typeface="Arial" panose="020B0604020202020204" pitchFamily="34" charset="0"/>
              <a:buChar char="•"/>
            </a:pPr>
            <a:r>
              <a:rPr lang="en-US"/>
              <a:t>Provide a community of like-minded professionals</a:t>
            </a:r>
          </a:p>
          <a:p>
            <a:pPr marL="171450" indent="-171450">
              <a:buFont typeface="Arial" panose="020B0604020202020204" pitchFamily="34" charset="0"/>
              <a:buChar char="•"/>
            </a:pPr>
            <a:r>
              <a:rPr lang="en-US"/>
              <a:t>Support – through a range of membership benefits – we’ll come on to</a:t>
            </a:r>
          </a:p>
          <a:p>
            <a:pPr marL="171450" indent="-171450">
              <a:buFont typeface="Arial" panose="020B0604020202020204" pitchFamily="34" charset="0"/>
              <a:buChar char="•"/>
            </a:pPr>
            <a:r>
              <a:rPr lang="en-US"/>
              <a:t>Protect – via legal and employment support, including legal defence and we can arrange union representation (but we’re not a union)</a:t>
            </a:r>
          </a:p>
          <a:p>
            <a:pPr marL="171450" indent="-171450">
              <a:buFont typeface="Arial" panose="020B0604020202020204" pitchFamily="34" charset="0"/>
              <a:buChar char="•"/>
            </a:pPr>
            <a:r>
              <a:rPr lang="en-US"/>
              <a:t>Represent – by giving the profession a voice,  promoting the importance of optometry to government linked healthcare professions, the media and the public.</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3</a:t>
            </a:fld>
            <a:endParaRPr lang="en-GB"/>
          </a:p>
        </p:txBody>
      </p:sp>
    </p:spTree>
    <p:extLst>
      <p:ext uri="{BB962C8B-B14F-4D97-AF65-F5344CB8AC3E}">
        <p14:creationId xmlns:p14="http://schemas.microsoft.com/office/powerpoint/2010/main" val="31924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a:t>You’ve all just started on your journey to qualification. </a:t>
            </a:r>
            <a:r>
              <a:rPr lang="en-US" i="1"/>
              <a:t>Ask students to each introduce themselves to the person next to them and discuss what you’re most looking forward to during your studies, and what you’re least looking forward to.</a:t>
            </a:r>
          </a:p>
          <a:p>
            <a:pPr marL="0" indent="0">
              <a:buFont typeface="Arial" panose="020B0604020202020204" pitchFamily="34" charset="0"/>
              <a:buNone/>
            </a:pPr>
            <a:r>
              <a:rPr lang="en-US" i="1"/>
              <a:t>ASK FOR VOLUNTEERS TO SHARE ANSWERS</a:t>
            </a:r>
          </a:p>
          <a:p>
            <a:pPr marL="0" indent="0">
              <a:buFont typeface="Arial" panose="020B0604020202020204" pitchFamily="34" charset="0"/>
              <a:buNone/>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Take through slide… add an interesting fact about each stage (preferably areas that will later relate to our support)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Anyone know what OSCE stands for? (Objective Structured Clinical Examination)</a:t>
            </a:r>
          </a:p>
          <a:p>
            <a:pPr marL="171450" indent="-171450">
              <a:buFont typeface="Arial" panose="020B0604020202020204" pitchFamily="34" charset="0"/>
              <a:buChar char="•"/>
            </a:pPr>
            <a:r>
              <a:rPr lang="en-US"/>
              <a:t>What does medical malpractice insurance protect you against? Legal costs or compensation of any clinical negligence claims</a:t>
            </a:r>
          </a:p>
          <a:p>
            <a:pPr marL="0" indent="0">
              <a:buFont typeface="Arial" panose="020B0604020202020204" pitchFamily="34" charset="0"/>
              <a:buNone/>
            </a:pPr>
            <a:endParaRPr lang="en-US" i="1"/>
          </a:p>
          <a:p>
            <a:pPr marL="0" indent="0">
              <a:buFont typeface="Arial" panose="020B0604020202020204" pitchFamily="34" charset="0"/>
              <a:buNone/>
            </a:pPr>
            <a:r>
              <a:rPr lang="en-US" i="1"/>
              <a:t>Add on some general population facts at the end, highlighting the impact their qualified status could have…</a:t>
            </a:r>
          </a:p>
          <a:p>
            <a:pPr marL="0" indent="0">
              <a:buFont typeface="Arial" panose="020B0604020202020204" pitchFamily="34" charset="0"/>
              <a:buNone/>
            </a:pPr>
            <a:r>
              <a:rPr lang="en-US"/>
              <a:t>- over two million people living in the UK with severe sight loss, and over half of those could have been prevented if they’d had a sight test sooner. </a:t>
            </a:r>
          </a:p>
          <a:p>
            <a:pPr marL="0" indent="0">
              <a:buFont typeface="Arial" panose="020B0604020202020204" pitchFamily="34" charset="0"/>
              <a:buNone/>
            </a:pPr>
            <a:r>
              <a:rPr lang="en-US"/>
              <a:t>- Direct link between sight loss and wellbeing – such as depression</a:t>
            </a:r>
          </a:p>
          <a:p>
            <a:pPr marL="0" indent="0">
              <a:buFont typeface="Arial" panose="020B0604020202020204" pitchFamily="34" charset="0"/>
              <a:buNone/>
            </a:pPr>
            <a:r>
              <a:rPr lang="en-US"/>
              <a:t>- 2/3 of registered blind and partially sighted people of working age are not in paid employment</a:t>
            </a:r>
          </a:p>
          <a:p>
            <a:pPr marL="0" indent="0">
              <a:buFont typeface="Arial" panose="020B0604020202020204" pitchFamily="34" charset="0"/>
              <a:buNone/>
            </a:pPr>
            <a:r>
              <a:rPr lang="en-US"/>
              <a:t>- Sight tests can detect more than bad eyesight – diabetes, high blood pressure, even </a:t>
            </a:r>
            <a:r>
              <a:rPr lang="en-US" err="1"/>
              <a:t>tumours</a:t>
            </a:r>
            <a:r>
              <a:rPr lang="en-US"/>
              <a:t>.</a:t>
            </a:r>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4</a:t>
            </a:fld>
            <a:endParaRPr lang="en-GB"/>
          </a:p>
        </p:txBody>
      </p:sp>
    </p:spTree>
    <p:extLst>
      <p:ext uri="{BB962C8B-B14F-4D97-AF65-F5344CB8AC3E}">
        <p14:creationId xmlns:p14="http://schemas.microsoft.com/office/powerpoint/2010/main" val="256900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other professional bodies that you need to be aware of.</a:t>
            </a:r>
          </a:p>
          <a:p>
            <a:endParaRPr lang="en-US"/>
          </a:p>
          <a:p>
            <a:r>
              <a:rPr lang="en-US" i="1"/>
              <a:t>Have the General Optical Council or College been in to see you yet?</a:t>
            </a:r>
          </a:p>
          <a:p>
            <a:endParaRPr lang="en-US"/>
          </a:p>
          <a:p>
            <a:r>
              <a:rPr lang="en-US" b="1"/>
              <a:t>GOC</a:t>
            </a:r>
          </a:p>
          <a:p>
            <a:pPr marL="171450" indent="-171450">
              <a:buFont typeface="Arial" panose="020B0604020202020204" pitchFamily="34" charset="0"/>
              <a:buChar char="•"/>
            </a:pPr>
            <a:r>
              <a:rPr lang="en-US"/>
              <a:t>MUST Register on an annual basis to be able to study and practice</a:t>
            </a:r>
          </a:p>
          <a:p>
            <a:pPr marL="171450" indent="-171450">
              <a:buFont typeface="Arial" panose="020B0604020202020204" pitchFamily="34" charset="0"/>
              <a:buChar char="•"/>
            </a:pPr>
            <a:r>
              <a:rPr lang="en-US"/>
              <a:t>They protect the public by setting standards of practice and professional conduct</a:t>
            </a:r>
          </a:p>
          <a:p>
            <a:pPr marL="171450" indent="-171450">
              <a:buFont typeface="Arial" panose="020B0604020202020204" pitchFamily="34" charset="0"/>
              <a:buChar char="•"/>
            </a:pPr>
            <a:r>
              <a:rPr lang="en-US"/>
              <a:t>GOC investigations and subsequent proceedings can be incredibly lengthy – cases have taken up to two years</a:t>
            </a:r>
          </a:p>
          <a:p>
            <a:pPr marL="171450" indent="-171450">
              <a:buFont typeface="Arial" panose="020B0604020202020204" pitchFamily="34" charset="0"/>
              <a:buChar char="•"/>
            </a:pPr>
            <a:r>
              <a:rPr lang="en-US"/>
              <a:t>They are an authority figure you need to stay on the right side of</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College</a:t>
            </a:r>
          </a:p>
          <a:p>
            <a:pPr marL="171450" indent="-171450">
              <a:buFont typeface="Arial" panose="020B0604020202020204" pitchFamily="34" charset="0"/>
              <a:buChar char="•"/>
            </a:pPr>
            <a:r>
              <a:rPr lang="en-US"/>
              <a:t>Charity</a:t>
            </a:r>
          </a:p>
          <a:p>
            <a:pPr marL="171450" indent="-171450">
              <a:buFont typeface="Arial" panose="020B0604020202020204" pitchFamily="34" charset="0"/>
              <a:buChar char="•"/>
            </a:pPr>
            <a:r>
              <a:rPr lang="en-US"/>
              <a:t>They are more of a teacher/examiner type figure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University</a:t>
            </a:r>
          </a:p>
          <a:p>
            <a:pPr marL="171450" indent="-171450">
              <a:buFont typeface="Arial" panose="020B0604020202020204" pitchFamily="34" charset="0"/>
              <a:buChar char="•"/>
            </a:pPr>
            <a:r>
              <a:rPr lang="en-US"/>
              <a:t>And of course you have your university to support and guide you – for now </a:t>
            </a:r>
            <a:r>
              <a:rPr lang="en-US">
                <a:sym typeface="Wingdings" panose="05000000000000000000" pitchFamily="2" charset="2"/>
              </a:rPr>
              <a:t></a:t>
            </a:r>
            <a:endParaRPr lang="en-US"/>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5</a:t>
            </a:fld>
            <a:endParaRPr lang="en-GB"/>
          </a:p>
        </p:txBody>
      </p:sp>
    </p:spTree>
    <p:extLst>
      <p:ext uri="{BB962C8B-B14F-4D97-AF65-F5344CB8AC3E}">
        <p14:creationId xmlns:p14="http://schemas.microsoft.com/office/powerpoint/2010/main" val="162607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GOC and College are more authority figures, our purpose and the reason we exist, is to </a:t>
            </a:r>
            <a:r>
              <a:rPr lang="en-US" b="1"/>
              <a:t>protect, support and represent</a:t>
            </a:r>
            <a:r>
              <a:rPr lang="en-US"/>
              <a:t> your best interests while you’re on your journey to qualification and throughout your career. </a:t>
            </a:r>
          </a:p>
          <a:p>
            <a:endParaRPr lang="en-US"/>
          </a:p>
          <a:p>
            <a:r>
              <a:rPr lang="en-US"/>
              <a:t>These are some of the ways we do this. </a:t>
            </a:r>
          </a:p>
          <a:p>
            <a:endParaRPr lang="en-US"/>
          </a:p>
          <a:p>
            <a:r>
              <a:rPr lang="en-US" b="1"/>
              <a:t>Optometry Today </a:t>
            </a:r>
            <a:r>
              <a:rPr lang="en-US"/>
              <a:t>- our bi-monthly journal [you’ll get your free copy today], which has regular student features and content, as well as industry news, research and career guidance. Our members get 6 copies a year sent to your preferred address, and full access online, which includes our </a:t>
            </a:r>
            <a:r>
              <a:rPr lang="en-US" b="1"/>
              <a:t>online education library </a:t>
            </a:r>
            <a:r>
              <a:rPr lang="en-US"/>
              <a:t>(more on this later)</a:t>
            </a:r>
          </a:p>
          <a:p>
            <a:endParaRPr lang="en-US"/>
          </a:p>
          <a:p>
            <a:r>
              <a:rPr lang="en-US"/>
              <a:t>Our </a:t>
            </a:r>
            <a:r>
              <a:rPr lang="en-US" b="1"/>
              <a:t>online career guidance </a:t>
            </a:r>
            <a:r>
              <a:rPr lang="en-US"/>
              <a:t>includes web content, webinars and features in OT, and we also have a mentoring programme for pre-registration and newly-qualified optometrists. There is also a student specific section which houses some great stuff such as a University Survival Guide, made by optometry students and lecturers. </a:t>
            </a:r>
          </a:p>
          <a:p>
            <a:endParaRPr lang="en-US"/>
          </a:p>
          <a:p>
            <a:r>
              <a:rPr lang="en-US"/>
              <a:t>Our </a:t>
            </a:r>
            <a:r>
              <a:rPr lang="en-US" b="1"/>
              <a:t>wellbeing resources </a:t>
            </a:r>
            <a:r>
              <a:rPr lang="en-US"/>
              <a:t>include webinars, stress management tips, and our Peer Support line is open to anyone in optics, including students, it’s free and completely confidential to call. Our volunteers all work in the optical sector, and are trained to listen and help you work through what ever is worrying you. I’ll share the number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a:t>
            </a:r>
            <a:r>
              <a:rPr lang="en-US" b="1"/>
              <a:t>Council, and student reps, </a:t>
            </a:r>
            <a:r>
              <a:rPr lang="en-US"/>
              <a:t>listen and ask for your views so we can make sure you are part of the optometry community, and the student voice is represented in our work and services (student survey and student reps).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Perhaps most importantly, we can support and advise our members with </a:t>
            </a:r>
            <a:r>
              <a:rPr lang="en-US" b="1"/>
              <a:t>legal, regulatory or employment issues </a:t>
            </a:r>
            <a:r>
              <a:rPr lang="en-US"/>
              <a:t>that may affect your career, now or in the future – and I’ll go into those a bit more shortly.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Ultimately, we have lots of other benefits designed to support students and newly-qualified optometrists because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want to help </a:t>
            </a:r>
            <a:r>
              <a:rPr lang="en-US" u="sng"/>
              <a:t>you</a:t>
            </a:r>
            <a:r>
              <a:rPr lang="en-US"/>
              <a:t> to make the best out of your career at every step. We</a:t>
            </a:r>
            <a:r>
              <a:rPr lang="en-US" u="none"/>
              <a:t> want </a:t>
            </a:r>
            <a:r>
              <a:rPr lang="en-US"/>
              <a:t>you to call on our expertise so we can support you to succeed in a career supporting your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the benefits I’ve mentioned are </a:t>
            </a:r>
            <a:r>
              <a:rPr lang="en-US" i="1"/>
              <a:t>only</a:t>
            </a:r>
            <a:r>
              <a:rPr lang="en-US"/>
              <a:t> accessible to members, and many will require a membership number or login to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a:p>
            <a:endParaRPr lang="en-US"/>
          </a:p>
          <a:p>
            <a:endParaRPr lang="en-US"/>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6</a:t>
            </a:fld>
            <a:endParaRPr lang="en-GB"/>
          </a:p>
        </p:txBody>
      </p:sp>
    </p:spTree>
    <p:extLst>
      <p:ext uri="{BB962C8B-B14F-4D97-AF65-F5344CB8AC3E}">
        <p14:creationId xmlns:p14="http://schemas.microsoft.com/office/powerpoint/2010/main" val="419918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good news is, you can become a member today – and it’s completely free until you qualify! We also offer a reduced rate when you become a newly-qualified </a:t>
            </a:r>
            <a:r>
              <a:rPr lang="en-US" err="1"/>
              <a:t>optom</a:t>
            </a:r>
            <a:r>
              <a:rPr lang="en-US"/>
              <a:t>. </a:t>
            </a:r>
          </a:p>
          <a:p>
            <a:endParaRPr lang="en-US"/>
          </a:p>
          <a:p>
            <a:r>
              <a:rPr lang="en-US"/>
              <a:t>As part of our visit here today, I’ll be providing you with an exclusive sign-up link at the end, as well as offering some freebies as a welcome gift.</a:t>
            </a:r>
          </a:p>
          <a:p>
            <a:endParaRPr lang="en-US"/>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7</a:t>
            </a:fld>
            <a:endParaRPr lang="en-GB"/>
          </a:p>
        </p:txBody>
      </p:sp>
    </p:spTree>
    <p:extLst>
      <p:ext uri="{BB962C8B-B14F-4D97-AF65-F5344CB8AC3E}">
        <p14:creationId xmlns:p14="http://schemas.microsoft.com/office/powerpoint/2010/main" val="350768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But before that, here’s some more information about the legal, regulatory and employment support we offer our members.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have a team of in-house lawyers and optometrists who are experts in </a:t>
            </a:r>
            <a:r>
              <a:rPr lang="en-GB"/>
              <a:t>in optical regulation, clinical negligence, professional discipline and employment law, </a:t>
            </a:r>
            <a:r>
              <a:rPr lang="en-US"/>
              <a:t> and you can contact them for advice and support if you ever encounter a situation that could jeopardize your career, whether that’s at </a:t>
            </a:r>
            <a:r>
              <a:rPr lang="en-US" err="1"/>
              <a:t>uni</a:t>
            </a:r>
            <a:r>
              <a:rPr lang="en-US"/>
              <a:t>, with the GOC or with an employer.  They also produce online guidance for members which you can access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When you’re considering your pre-registration placement next year, if you have any questions or concerns about your new employment contract, you can ask the employment law team to check it over, so you fully understand what it covers, and understand your obligations and rights, especially around tie-in fees and the kind of supervision you’ll get. They can also help with any queries or issues you have during your pre-reg placement or once you qualify</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can also call our non-optometry legal advice line, which </a:t>
            </a:r>
            <a:r>
              <a:rPr lang="en-US" b="0" i="0">
                <a:solidFill>
                  <a:srgbClr val="494949"/>
                </a:solidFill>
                <a:effectLst/>
                <a:latin typeface="soleil"/>
              </a:rPr>
              <a:t>can assist you with things like </a:t>
            </a:r>
            <a:r>
              <a:rPr lang="en-US" b="0" i="0" err="1">
                <a:solidFill>
                  <a:srgbClr val="494949"/>
                </a:solidFill>
                <a:effectLst/>
                <a:latin typeface="soleil"/>
              </a:rPr>
              <a:t>neighbour</a:t>
            </a:r>
            <a:r>
              <a:rPr lang="en-US" b="0" i="0">
                <a:solidFill>
                  <a:srgbClr val="494949"/>
                </a:solidFill>
                <a:effectLst/>
                <a:latin typeface="soleil"/>
              </a:rPr>
              <a:t> disputes, landlord and tenant issues, criminal enquiries and a lot more. </a:t>
            </a:r>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8</a:t>
            </a:fld>
            <a:endParaRPr lang="en-GB"/>
          </a:p>
        </p:txBody>
      </p:sp>
    </p:spTree>
    <p:extLst>
      <p:ext uri="{BB962C8B-B14F-4D97-AF65-F5344CB8AC3E}">
        <p14:creationId xmlns:p14="http://schemas.microsoft.com/office/powerpoint/2010/main" val="245092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some more information from our Legal Director, who can explain a bit more about how we support and protect students like you.</a:t>
            </a:r>
          </a:p>
          <a:p>
            <a:endParaRPr lang="en-GB"/>
          </a:p>
        </p:txBody>
      </p:sp>
      <p:sp>
        <p:nvSpPr>
          <p:cNvPr id="4" name="Slide Number Placeholder 3"/>
          <p:cNvSpPr>
            <a:spLocks noGrp="1"/>
          </p:cNvSpPr>
          <p:nvPr>
            <p:ph type="sldNum" sz="quarter" idx="5"/>
          </p:nvPr>
        </p:nvSpPr>
        <p:spPr/>
        <p:txBody>
          <a:bodyPr/>
          <a:lstStyle/>
          <a:p>
            <a:fld id="{8F68C982-8D1C-4173-818B-C445F4080201}" type="slidenum">
              <a:rPr lang="en-GB" smtClean="0"/>
              <a:t>9</a:t>
            </a:fld>
            <a:endParaRPr lang="en-GB"/>
          </a:p>
        </p:txBody>
      </p:sp>
    </p:spTree>
    <p:extLst>
      <p:ext uri="{BB962C8B-B14F-4D97-AF65-F5344CB8AC3E}">
        <p14:creationId xmlns:p14="http://schemas.microsoft.com/office/powerpoint/2010/main" val="328668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F938-470B-413D-8486-E9F78E2FC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DC2A8D-C353-48B0-B2EA-DC3062E6F7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CD162F-763E-43E6-BE4C-3F98A629E4A3}"/>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46229263-C169-4681-85CF-179254977B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E4B13F-1303-4D12-B0C2-DDD8A2D4E4D2}"/>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189469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9BDD-4275-45ED-AB77-0EAEB413BC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18487D-78F9-43AD-8DAA-BD4CA5EA9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9A11F9-4AEF-4261-B7CC-85F23DACF191}"/>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EB36D5D3-489B-49D3-83ED-02CB6B350E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0E53A5-9934-4038-905A-02CECA6D8040}"/>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378802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31581D-F770-4B09-9B4C-E0F973BF27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7505CC-980A-477C-97F5-5E6FEE725D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DFC7CE-8775-42FB-9761-114B4FE17129}"/>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10B407D6-0BA9-4619-9FFC-7C59406822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5ADB55-B9AB-413A-B8B1-9955DF933BBC}"/>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226016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39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944C7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7D5E9A-3C81-876F-96FA-6296FBF809EE}"/>
              </a:ext>
            </a:extLst>
          </p:cNvPr>
          <p:cNvPicPr>
            <a:picLocks noChangeAspect="1"/>
          </p:cNvPicPr>
          <p:nvPr userDrawn="1"/>
        </p:nvPicPr>
        <p:blipFill rotWithShape="1">
          <a:blip r:embed="rId2"/>
          <a:srcRect r="50000"/>
          <a:stretch/>
        </p:blipFill>
        <p:spPr>
          <a:xfrm>
            <a:off x="6096000" y="0"/>
            <a:ext cx="6096000" cy="6858000"/>
          </a:xfrm>
          <a:prstGeom prst="rect">
            <a:avLst/>
          </a:prstGeom>
        </p:spPr>
      </p:pic>
    </p:spTree>
    <p:extLst>
      <p:ext uri="{BB962C8B-B14F-4D97-AF65-F5344CB8AC3E}">
        <p14:creationId xmlns:p14="http://schemas.microsoft.com/office/powerpoint/2010/main" val="174651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9197B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7D5E9A-3C81-876F-96FA-6296FBF809EE}"/>
              </a:ext>
            </a:extLst>
          </p:cNvPr>
          <p:cNvPicPr>
            <a:picLocks noChangeAspect="1"/>
          </p:cNvPicPr>
          <p:nvPr userDrawn="1"/>
        </p:nvPicPr>
        <p:blipFill rotWithShape="1">
          <a:blip r:embed="rId2"/>
          <a:srcRect l="1765" r="50000"/>
          <a:stretch/>
        </p:blipFill>
        <p:spPr>
          <a:xfrm>
            <a:off x="6096000" y="0"/>
            <a:ext cx="6096000" cy="6858000"/>
          </a:xfrm>
          <a:prstGeom prst="rect">
            <a:avLst/>
          </a:prstGeom>
        </p:spPr>
      </p:pic>
    </p:spTree>
    <p:extLst>
      <p:ext uri="{BB962C8B-B14F-4D97-AF65-F5344CB8AC3E}">
        <p14:creationId xmlns:p14="http://schemas.microsoft.com/office/powerpoint/2010/main" val="2292609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294C2"/>
        </a:solidFill>
        <a:effectLst/>
      </p:bgPr>
    </p:bg>
    <p:spTree>
      <p:nvGrpSpPr>
        <p:cNvPr id="1" name=""/>
        <p:cNvGrpSpPr/>
        <p:nvPr/>
      </p:nvGrpSpPr>
      <p:grpSpPr>
        <a:xfrm>
          <a:off x="0" y="0"/>
          <a:ext cx="0" cy="0"/>
          <a:chOff x="0" y="0"/>
          <a:chExt cx="0" cy="0"/>
        </a:xfrm>
      </p:grpSpPr>
      <p:pic>
        <p:nvPicPr>
          <p:cNvPr id="14" name="Picture 13" descr="A person looking out a window&#10;&#10;Description automatically generated with low confidence">
            <a:extLst>
              <a:ext uri="{FF2B5EF4-FFF2-40B4-BE49-F238E27FC236}">
                <a16:creationId xmlns:a16="http://schemas.microsoft.com/office/drawing/2014/main" id="{7C7D5E9A-3C81-876F-96FA-6296FBF809EE}"/>
              </a:ext>
            </a:extLst>
          </p:cNvPr>
          <p:cNvPicPr>
            <a:picLocks noChangeAspect="1"/>
          </p:cNvPicPr>
          <p:nvPr userDrawn="1"/>
        </p:nvPicPr>
        <p:blipFill rotWithShape="1">
          <a:blip r:embed="rId2"/>
          <a:srcRect r="50000"/>
          <a:stretch/>
        </p:blipFill>
        <p:spPr>
          <a:xfrm>
            <a:off x="6096000" y="0"/>
            <a:ext cx="6096000" cy="6858000"/>
          </a:xfrm>
          <a:prstGeom prst="rect">
            <a:avLst/>
          </a:prstGeom>
        </p:spPr>
      </p:pic>
    </p:spTree>
    <p:extLst>
      <p:ext uri="{BB962C8B-B14F-4D97-AF65-F5344CB8AC3E}">
        <p14:creationId xmlns:p14="http://schemas.microsoft.com/office/powerpoint/2010/main" val="124950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4F22-B452-4E9C-8825-8D0B478C9B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208917-3F45-418A-9D3D-68589D553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AACA6-E3DC-425D-A298-AEBC1D1E44D1}"/>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3FA2BF59-653D-4430-89DC-8AD028C3D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4EC1E9-5AB3-49BD-AB3F-A778EC44FDAE}"/>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36745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0D96-AB51-4C55-8935-9846F44A1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760683-C7FA-4268-9051-F70596AA2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C2F0B-9526-40A9-A8DA-5DAB01D66D96}"/>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A34BBC0E-7715-4BBB-A013-D5FB4C2A7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28F88-1734-4206-B4E8-D697E05A646D}"/>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111266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8BE7-4C85-479F-A567-A7C204ED6E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7814D2-1392-48E4-9DE1-4DEE5C890F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099BA7-07E6-47C3-9F6A-1C2798CFDB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24844-21F4-40C1-B432-D1B5B963EB5E}"/>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6" name="Footer Placeholder 5">
            <a:extLst>
              <a:ext uri="{FF2B5EF4-FFF2-40B4-BE49-F238E27FC236}">
                <a16:creationId xmlns:a16="http://schemas.microsoft.com/office/drawing/2014/main" id="{F68D808D-1874-4742-A0AD-5D7B97E24A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F89EAA-E94E-4B3A-8A69-B8A29230DAE0}"/>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248702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376D-0CD6-4D67-9C25-6FACDEB45F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FA0DBC-1096-4BB1-874E-60526A213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D14FB-F5AC-405C-8F3E-1083546A0F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8C5ED0-9231-4D4C-AF16-EA54A362C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2816D-0D71-49E1-8393-AC80533B8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D475EC-87B5-470E-B49F-20C8E9B69621}"/>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8" name="Footer Placeholder 7">
            <a:extLst>
              <a:ext uri="{FF2B5EF4-FFF2-40B4-BE49-F238E27FC236}">
                <a16:creationId xmlns:a16="http://schemas.microsoft.com/office/drawing/2014/main" id="{CD47EA43-FA65-44AA-99D2-A3D84FA828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737C01-10BB-4AC5-953C-F493D31A8A8A}"/>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374198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6787-A5D9-4777-A4C9-3794498CE7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270778-C7AA-4AE1-8118-D6537D51EA64}"/>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4" name="Footer Placeholder 3">
            <a:extLst>
              <a:ext uri="{FF2B5EF4-FFF2-40B4-BE49-F238E27FC236}">
                <a16:creationId xmlns:a16="http://schemas.microsoft.com/office/drawing/2014/main" id="{7EFD221A-1A8C-4DCA-81E9-64C7723FD7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C03A49-9F35-4D6D-AFAC-A8B393D1CB11}"/>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175818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A2054-6766-4E2D-AD3B-D08142123DCE}"/>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3" name="Footer Placeholder 2">
            <a:extLst>
              <a:ext uri="{FF2B5EF4-FFF2-40B4-BE49-F238E27FC236}">
                <a16:creationId xmlns:a16="http://schemas.microsoft.com/office/drawing/2014/main" id="{80CD27F5-8CC7-418B-AA54-1713CB9FA9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131EB6-2DCE-40E8-AE9B-8BA40BE3801A}"/>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228189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84D6-F5C4-4326-8D4A-42AB401C6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36C168-2926-4125-9607-8E7805BE7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EF5382-4677-4629-B311-526648655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7B2CB-4D3B-467A-9061-39BBBE4CD5B8}"/>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6" name="Footer Placeholder 5">
            <a:extLst>
              <a:ext uri="{FF2B5EF4-FFF2-40B4-BE49-F238E27FC236}">
                <a16:creationId xmlns:a16="http://schemas.microsoft.com/office/drawing/2014/main" id="{0F662ACB-062A-462A-9E52-12AEE2E059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6F7286-8ACD-4120-96B2-932D650FBEBC}"/>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388802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6515-7807-4063-A476-975D694EB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7E2BFB-BD3B-4825-BCF6-CBED3EED9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596F60-3589-481C-8DDA-F1A8313CC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FE8F8-FEB0-4DD4-9751-0162CE8C0DFB}"/>
              </a:ext>
            </a:extLst>
          </p:cNvPr>
          <p:cNvSpPr>
            <a:spLocks noGrp="1"/>
          </p:cNvSpPr>
          <p:nvPr>
            <p:ph type="dt" sz="half" idx="10"/>
          </p:nvPr>
        </p:nvSpPr>
        <p:spPr/>
        <p:txBody>
          <a:bodyPr/>
          <a:lstStyle/>
          <a:p>
            <a:fld id="{F0DED382-0290-4387-8DBF-39338FA67CD0}" type="datetimeFigureOut">
              <a:rPr lang="en-GB" smtClean="0"/>
              <a:t>07/09/2023</a:t>
            </a:fld>
            <a:endParaRPr lang="en-GB"/>
          </a:p>
        </p:txBody>
      </p:sp>
      <p:sp>
        <p:nvSpPr>
          <p:cNvPr id="6" name="Footer Placeholder 5">
            <a:extLst>
              <a:ext uri="{FF2B5EF4-FFF2-40B4-BE49-F238E27FC236}">
                <a16:creationId xmlns:a16="http://schemas.microsoft.com/office/drawing/2014/main" id="{C1F18708-7E06-4CD4-8352-1FE4B50690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FFEF56-B550-452D-A07B-28C5F03E2621}"/>
              </a:ext>
            </a:extLst>
          </p:cNvPr>
          <p:cNvSpPr>
            <a:spLocks noGrp="1"/>
          </p:cNvSpPr>
          <p:nvPr>
            <p:ph type="sldNum" sz="quarter" idx="12"/>
          </p:nvPr>
        </p:nvSpPr>
        <p:spPr/>
        <p:txBody>
          <a:bodyPr/>
          <a:lstStyle/>
          <a:p>
            <a:fld id="{94D5240F-D0CC-497D-BADA-D274482E4DCE}" type="slidenum">
              <a:rPr lang="en-GB" smtClean="0"/>
              <a:t>‹#›</a:t>
            </a:fld>
            <a:endParaRPr lang="en-GB"/>
          </a:p>
        </p:txBody>
      </p:sp>
    </p:spTree>
    <p:extLst>
      <p:ext uri="{BB962C8B-B14F-4D97-AF65-F5344CB8AC3E}">
        <p14:creationId xmlns:p14="http://schemas.microsoft.com/office/powerpoint/2010/main" val="157812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A2B1F-44EF-42FF-9D39-7200C1A35782}"/>
              </a:ext>
            </a:extLst>
          </p:cNvPr>
          <p:cNvSpPr>
            <a:spLocks noGrp="1"/>
          </p:cNvSpPr>
          <p:nvPr>
            <p:ph type="title"/>
          </p:nvPr>
        </p:nvSpPr>
        <p:spPr>
          <a:xfrm>
            <a:off x="838200" y="1378433"/>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D4820A-0CB7-47AD-A796-17339226ACAA}"/>
              </a:ext>
            </a:extLst>
          </p:cNvPr>
          <p:cNvSpPr>
            <a:spLocks noGrp="1"/>
          </p:cNvSpPr>
          <p:nvPr>
            <p:ph type="body" idx="1"/>
          </p:nvPr>
        </p:nvSpPr>
        <p:spPr>
          <a:xfrm>
            <a:off x="838200" y="2941983"/>
            <a:ext cx="10515600" cy="32349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B9C2E1-86CD-46B4-8845-19F9D41D4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ED382-0290-4387-8DBF-39338FA67CD0}" type="datetimeFigureOut">
              <a:rPr lang="en-GB" smtClean="0"/>
              <a:t>07/09/2023</a:t>
            </a:fld>
            <a:endParaRPr lang="en-GB"/>
          </a:p>
        </p:txBody>
      </p:sp>
      <p:sp>
        <p:nvSpPr>
          <p:cNvPr id="5" name="Footer Placeholder 4">
            <a:extLst>
              <a:ext uri="{FF2B5EF4-FFF2-40B4-BE49-F238E27FC236}">
                <a16:creationId xmlns:a16="http://schemas.microsoft.com/office/drawing/2014/main" id="{1110A4E7-90DB-4BEB-AC6D-7F50E4D09F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3A46B1-55EF-4415-8278-1C1E3AE0B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5240F-D0CC-497D-BADA-D274482E4DCE}" type="slidenum">
              <a:rPr lang="en-GB" smtClean="0"/>
              <a:t>‹#›</a:t>
            </a:fld>
            <a:endParaRPr lang="en-GB"/>
          </a:p>
        </p:txBody>
      </p:sp>
      <p:pic>
        <p:nvPicPr>
          <p:cNvPr id="9" name="Picture 8" descr="Logo">
            <a:extLst>
              <a:ext uri="{FF2B5EF4-FFF2-40B4-BE49-F238E27FC236}">
                <a16:creationId xmlns:a16="http://schemas.microsoft.com/office/drawing/2014/main" id="{02F37CC9-A798-4E7D-3B0E-B2A8156193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9270" y="136525"/>
            <a:ext cx="2218283" cy="1143000"/>
          </a:xfrm>
          <a:prstGeom prst="rect">
            <a:avLst/>
          </a:prstGeom>
        </p:spPr>
      </p:pic>
    </p:spTree>
    <p:extLst>
      <p:ext uri="{BB962C8B-B14F-4D97-AF65-F5344CB8AC3E}">
        <p14:creationId xmlns:p14="http://schemas.microsoft.com/office/powerpoint/2010/main" val="37266178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51" r:id="rId3"/>
    <p:sldLayoutId id="2147483664"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E9F17-37FD-38F5-17DA-B9723F6F0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6270CE-B851-C7DD-9151-A8ADC7498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93098-009A-E05D-80BC-2F7B78230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33FB4-A9FB-B644-98F4-B531FD128574}" type="datetimeFigureOut">
              <a:rPr lang="en-US" smtClean="0"/>
              <a:t>9/7/2023</a:t>
            </a:fld>
            <a:endParaRPr lang="en-US"/>
          </a:p>
        </p:txBody>
      </p:sp>
      <p:sp>
        <p:nvSpPr>
          <p:cNvPr id="5" name="Footer Placeholder 4">
            <a:extLst>
              <a:ext uri="{FF2B5EF4-FFF2-40B4-BE49-F238E27FC236}">
                <a16:creationId xmlns:a16="http://schemas.microsoft.com/office/drawing/2014/main" id="{623CB58E-E369-65DB-4D57-B309B36EB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2BAFBC-3213-FE1E-45D2-101A4954D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AA25A-E154-034A-983D-D52A8C643775}" type="slidenum">
              <a:rPr lang="en-US" smtClean="0"/>
              <a:t>‹#›</a:t>
            </a:fld>
            <a:endParaRPr lang="en-US"/>
          </a:p>
        </p:txBody>
      </p:sp>
    </p:spTree>
    <p:extLst>
      <p:ext uri="{BB962C8B-B14F-4D97-AF65-F5344CB8AC3E}">
        <p14:creationId xmlns:p14="http://schemas.microsoft.com/office/powerpoint/2010/main" val="3106742302"/>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sv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2B3_75B6A59E.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ideo" Target="https://www.youtube.com/embed/166xaM3qWvI?feature=oembed"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DFE278AB-1575-7385-1C0A-350BB4637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098"/>
            <a:ext cx="2898905" cy="1494087"/>
          </a:xfrm>
          <a:prstGeom prst="rect">
            <a:avLst/>
          </a:prstGeom>
        </p:spPr>
      </p:pic>
      <p:sp>
        <p:nvSpPr>
          <p:cNvPr id="5" name="TextBox 4">
            <a:extLst>
              <a:ext uri="{FF2B5EF4-FFF2-40B4-BE49-F238E27FC236}">
                <a16:creationId xmlns:a16="http://schemas.microsoft.com/office/drawing/2014/main" id="{5E9D1DCB-797F-DC48-6091-099BDC4AC94C}"/>
              </a:ext>
            </a:extLst>
          </p:cNvPr>
          <p:cNvSpPr txBox="1"/>
          <p:nvPr/>
        </p:nvSpPr>
        <p:spPr>
          <a:xfrm>
            <a:off x="506288" y="2265501"/>
            <a:ext cx="9211733" cy="757130"/>
          </a:xfrm>
          <a:prstGeom prst="rect">
            <a:avLst/>
          </a:prstGeom>
          <a:noFill/>
        </p:spPr>
        <p:txBody>
          <a:bodyPr wrap="square">
            <a:spAutoFit/>
          </a:bodyPr>
          <a:lstStyle/>
          <a:p>
            <a:pPr defTabSz="1219140" fontAlgn="base">
              <a:lnSpc>
                <a:spcPct val="80000"/>
              </a:lnSpc>
              <a:spcBef>
                <a:spcPct val="0"/>
              </a:spcBef>
              <a:spcAft>
                <a:spcPct val="0"/>
              </a:spcAft>
              <a:defRPr/>
            </a:pPr>
            <a:r>
              <a:rPr lang="en-GB" altLang="en-US" sz="5400" b="1">
                <a:solidFill>
                  <a:schemeClr val="bg1"/>
                </a:solidFill>
                <a:latin typeface="Arial" panose="020B0604020202020204" pitchFamily="34" charset="0"/>
                <a:cs typeface="Arial" panose="020B0604020202020204" pitchFamily="34" charset="0"/>
              </a:rPr>
              <a:t>FIRST YEAR WELCOME</a:t>
            </a:r>
          </a:p>
        </p:txBody>
      </p:sp>
      <p:sp>
        <p:nvSpPr>
          <p:cNvPr id="7" name="TextBox 6">
            <a:extLst>
              <a:ext uri="{FF2B5EF4-FFF2-40B4-BE49-F238E27FC236}">
                <a16:creationId xmlns:a16="http://schemas.microsoft.com/office/drawing/2014/main" id="{AE2CDC5B-BE90-6DC9-D97A-02856BC5AED6}"/>
              </a:ext>
            </a:extLst>
          </p:cNvPr>
          <p:cNvSpPr txBox="1"/>
          <p:nvPr/>
        </p:nvSpPr>
        <p:spPr>
          <a:xfrm>
            <a:off x="419790" y="3158250"/>
            <a:ext cx="8161867" cy="855619"/>
          </a:xfrm>
          <a:prstGeom prst="rect">
            <a:avLst/>
          </a:prstGeom>
          <a:noFill/>
        </p:spPr>
        <p:txBody>
          <a:bodyPr wrap="square">
            <a:spAutoFit/>
          </a:bodyPr>
          <a:lstStyle/>
          <a:p>
            <a:pPr marL="457178" indent="-457178" defTabSz="1219140">
              <a:spcBef>
                <a:spcPct val="20000"/>
              </a:spcBef>
              <a:defRPr/>
            </a:pPr>
            <a:r>
              <a:rPr lang="en-GB" sz="2800">
                <a:solidFill>
                  <a:schemeClr val="bg1"/>
                </a:solidFill>
                <a:latin typeface="Calibri"/>
                <a:ea typeface="ＭＳ Ｐゴシック" pitchFamily="34" charset="-128"/>
              </a:rPr>
              <a:t> With [INSERT PRESENTER NAME AND JOB ROLE HERE]</a:t>
            </a:r>
          </a:p>
          <a:p>
            <a:pPr marL="457178" indent="-457178" defTabSz="1219140">
              <a:spcBef>
                <a:spcPct val="20000"/>
              </a:spcBef>
              <a:defRPr/>
            </a:pPr>
            <a:endParaRPr lang="en-GB" sz="180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413648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399098" y="1528941"/>
            <a:ext cx="8836243" cy="92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219140" fontAlgn="base">
              <a:lnSpc>
                <a:spcPct val="80000"/>
              </a:lnSpc>
              <a:spcBef>
                <a:spcPct val="0"/>
              </a:spcBef>
              <a:spcAft>
                <a:spcPct val="0"/>
              </a:spcAft>
              <a:defRPr/>
            </a:pPr>
            <a:r>
              <a:rPr lang="en-US" altLang="en-US" sz="5200" b="1">
                <a:solidFill>
                  <a:schemeClr val="bg1"/>
                </a:solidFill>
                <a:latin typeface="Calibri"/>
              </a:rPr>
              <a:t>Representing you</a:t>
            </a:r>
            <a:endParaRPr lang="en-GB" altLang="en-US" sz="5200" b="1">
              <a:solidFill>
                <a:schemeClr val="bg1"/>
              </a:solidFill>
              <a:latin typeface="Calibri"/>
            </a:endParaRPr>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717875" y="2606434"/>
            <a:ext cx="8623660" cy="3759860"/>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a:bodyPr>
          <a:lstStyle/>
          <a:p>
            <a:pPr marL="608965" indent="-608965" defTabSz="1219140">
              <a:spcBef>
                <a:spcPct val="20000"/>
              </a:spcBef>
              <a:buFont typeface="Arial,Sans-Serif" panose="020B0604020202020204" pitchFamily="34" charset="0"/>
              <a:buChar char="•"/>
              <a:defRPr/>
            </a:pPr>
            <a:r>
              <a:rPr lang="en-GB" sz="3600">
                <a:solidFill>
                  <a:schemeClr val="bg1"/>
                </a:solidFill>
                <a:latin typeface="Calibri"/>
                <a:ea typeface="ＭＳ Ｐゴシック"/>
                <a:cs typeface="Calibri"/>
              </a:rPr>
              <a:t>AOP student representatives </a:t>
            </a:r>
          </a:p>
          <a:p>
            <a:pPr marL="608965" indent="-608965" defTabSz="1219140">
              <a:spcBef>
                <a:spcPct val="20000"/>
              </a:spcBef>
              <a:buFont typeface="Arial,Sans-Serif" panose="020B0604020202020204" pitchFamily="34" charset="0"/>
              <a:buChar char="•"/>
              <a:defRPr/>
            </a:pPr>
            <a:r>
              <a:rPr lang="en-GB" sz="3600">
                <a:solidFill>
                  <a:schemeClr val="bg1"/>
                </a:solidFill>
                <a:latin typeface="Calibri"/>
                <a:ea typeface="ＭＳ Ｐゴシック"/>
                <a:cs typeface="Calibri"/>
              </a:rPr>
              <a:t>Student Councillors</a:t>
            </a:r>
            <a:endParaRPr lang="en-GB" sz="3600">
              <a:solidFill>
                <a:schemeClr val="bg1"/>
              </a:solidFill>
              <a:ea typeface="+mn-lt"/>
              <a:cs typeface="+mn-lt"/>
            </a:endParaRPr>
          </a:p>
          <a:p>
            <a:pPr marL="608965" indent="-608965" defTabSz="1219140">
              <a:spcBef>
                <a:spcPct val="20000"/>
              </a:spcBef>
              <a:buFont typeface="Arial,Sans-Serif" panose="020B0604020202020204" pitchFamily="34" charset="0"/>
              <a:buChar char="•"/>
              <a:defRPr/>
            </a:pPr>
            <a:r>
              <a:rPr lang="en-GB" sz="3600">
                <a:solidFill>
                  <a:schemeClr val="bg1"/>
                </a:solidFill>
                <a:latin typeface="Calibri"/>
                <a:ea typeface="ＭＳ Ｐゴシック"/>
                <a:cs typeface="Calibri"/>
              </a:rPr>
              <a:t>We ask your views on the issues that matter</a:t>
            </a:r>
          </a:p>
          <a:p>
            <a:pPr marL="608965" indent="-608965" defTabSz="1219140">
              <a:spcBef>
                <a:spcPct val="20000"/>
              </a:spcBef>
              <a:buFont typeface="Arial,Sans-Serif" panose="020B0604020202020204" pitchFamily="34" charset="0"/>
              <a:buChar char="•"/>
              <a:defRPr/>
            </a:pPr>
            <a:r>
              <a:rPr lang="en-GB" sz="3600">
                <a:solidFill>
                  <a:schemeClr val="bg1"/>
                </a:solidFill>
                <a:latin typeface="Calibri"/>
                <a:ea typeface="ＭＳ Ｐゴシック"/>
                <a:cs typeface="Calibri"/>
              </a:rPr>
              <a:t>We influence the sector and shape its future</a:t>
            </a:r>
          </a:p>
          <a:p>
            <a:pPr marL="608965" indent="-608965" defTabSz="1219140">
              <a:spcBef>
                <a:spcPct val="20000"/>
              </a:spcBef>
              <a:buFont typeface="Arial,Sans-Serif" panose="020B0604020202020204" pitchFamily="34" charset="0"/>
              <a:buChar char="•"/>
              <a:defRPr/>
            </a:pPr>
            <a:endParaRPr lang="en-GB"/>
          </a:p>
          <a:p>
            <a:pPr marL="608965" indent="-608965" defTabSz="1219140">
              <a:spcBef>
                <a:spcPct val="20000"/>
              </a:spcBef>
              <a:buFont typeface="Arial" panose="020B0604020202020204" pitchFamily="34" charset="0"/>
              <a:buChar char="•"/>
              <a:defRPr/>
            </a:pPr>
            <a:endParaRPr lang="en-GB" sz="3600">
              <a:latin typeface="Calibri"/>
              <a:ea typeface="ＭＳ Ｐゴシック"/>
              <a:cs typeface="Calibri"/>
            </a:endParaRPr>
          </a:p>
          <a:p>
            <a:pPr defTabSz="1219140">
              <a:spcBef>
                <a:spcPct val="20000"/>
              </a:spcBef>
              <a:defRPr/>
            </a:pPr>
            <a:endParaRPr lang="en-GB" sz="3600">
              <a:solidFill>
                <a:prstClr val="black"/>
              </a:solidFill>
              <a:latin typeface="Calibri"/>
              <a:ea typeface="ＭＳ Ｐゴシック" pitchFamily="34" charset="-128"/>
            </a:endParaRPr>
          </a:p>
          <a:p>
            <a:pPr marL="456565" indent="-456565" defTabSz="1219140">
              <a:spcBef>
                <a:spcPct val="20000"/>
              </a:spcBef>
              <a:defRPr/>
            </a:pPr>
            <a:endParaRPr lang="en-GB" sz="4267">
              <a:solidFill>
                <a:prstClr val="black"/>
              </a:solidFill>
              <a:latin typeface="Calibri"/>
              <a:ea typeface="ＭＳ Ｐゴシック" pitchFamily="34" charset="-128"/>
              <a:cs typeface="Calibri"/>
            </a:endParaRPr>
          </a:p>
          <a:p>
            <a:pPr marL="456565" indent="-456565" defTabSz="1219140">
              <a:spcBef>
                <a:spcPct val="20000"/>
              </a:spcBef>
              <a:defRPr/>
            </a:pPr>
            <a:endParaRPr lang="en-GB" sz="5333">
              <a:solidFill>
                <a:prstClr val="black"/>
              </a:solidFill>
              <a:latin typeface="Calibri"/>
              <a:ea typeface="ＭＳ Ｐゴシック" pitchFamily="34" charset="-128"/>
              <a:cs typeface="Calibri"/>
            </a:endParaRPr>
          </a:p>
        </p:txBody>
      </p:sp>
      <p:pic>
        <p:nvPicPr>
          <p:cNvPr id="5" name="Picture 4" descr="A picture containing graphical user interface&#10;&#10;Description automatically generated">
            <a:extLst>
              <a:ext uri="{FF2B5EF4-FFF2-40B4-BE49-F238E27FC236}">
                <a16:creationId xmlns:a16="http://schemas.microsoft.com/office/drawing/2014/main" id="{E0E9CA18-D5E8-70B8-4BB8-C373979FE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38" y="44145"/>
            <a:ext cx="2583965" cy="1331768"/>
          </a:xfrm>
          <a:prstGeom prst="rect">
            <a:avLst/>
          </a:prstGeom>
        </p:spPr>
      </p:pic>
      <p:pic>
        <p:nvPicPr>
          <p:cNvPr id="16" name="Picture 15" descr="Icon&#10;&#10;Description automatically generated">
            <a:extLst>
              <a:ext uri="{FF2B5EF4-FFF2-40B4-BE49-F238E27FC236}">
                <a16:creationId xmlns:a16="http://schemas.microsoft.com/office/drawing/2014/main" id="{9B14D617-2574-FA85-2A7F-6F1281703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535" y="4279739"/>
            <a:ext cx="2232251" cy="2232251"/>
          </a:xfrm>
          <a:prstGeom prst="rect">
            <a:avLst/>
          </a:prstGeom>
        </p:spPr>
      </p:pic>
      <p:pic>
        <p:nvPicPr>
          <p:cNvPr id="23" name="Picture 22" descr="Text, arrow&#10;&#10;Description automatically generated">
            <a:extLst>
              <a:ext uri="{FF2B5EF4-FFF2-40B4-BE49-F238E27FC236}">
                <a16:creationId xmlns:a16="http://schemas.microsoft.com/office/drawing/2014/main" id="{7649382B-7B30-DB7E-BD77-A5265F1CA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7685" y="1375913"/>
            <a:ext cx="4019952" cy="4019952"/>
          </a:xfrm>
          <a:prstGeom prst="rect">
            <a:avLst/>
          </a:prstGeom>
        </p:spPr>
      </p:pic>
      <p:pic>
        <p:nvPicPr>
          <p:cNvPr id="31" name="Picture 30" descr="Icon&#10;&#10;Description automatically generated">
            <a:extLst>
              <a:ext uri="{FF2B5EF4-FFF2-40B4-BE49-F238E27FC236}">
                <a16:creationId xmlns:a16="http://schemas.microsoft.com/office/drawing/2014/main" id="{3CDF6BE6-2D32-6CD4-9230-7ECF94A93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2124" y="-525138"/>
            <a:ext cx="3509877" cy="3509877"/>
          </a:xfrm>
          <a:prstGeom prst="rect">
            <a:avLst/>
          </a:prstGeom>
        </p:spPr>
      </p:pic>
    </p:spTree>
    <p:extLst>
      <p:ext uri="{BB962C8B-B14F-4D97-AF65-F5344CB8AC3E}">
        <p14:creationId xmlns:p14="http://schemas.microsoft.com/office/powerpoint/2010/main" val="93460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person, indoor&#10;&#10;Description automatically generated">
            <a:extLst>
              <a:ext uri="{FF2B5EF4-FFF2-40B4-BE49-F238E27FC236}">
                <a16:creationId xmlns:a16="http://schemas.microsoft.com/office/drawing/2014/main" id="{5D13A79B-9D6E-A6D1-2E26-462077C0118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3538" b="12192"/>
          <a:stretch/>
        </p:blipFill>
        <p:spPr>
          <a:xfrm>
            <a:off x="0" y="-1"/>
            <a:ext cx="12191980" cy="6857999"/>
          </a:xfrm>
          <a:prstGeom prst="rect">
            <a:avLst/>
          </a:prstGeom>
          <a:solidFill>
            <a:srgbClr val="2D7CA5"/>
          </a:solidFill>
          <a:effectLst>
            <a:glow rad="127000">
              <a:schemeClr val="tx1"/>
            </a:glow>
          </a:effectLst>
        </p:spPr>
      </p:pic>
      <p:sp>
        <p:nvSpPr>
          <p:cNvPr id="2" name="Title 1">
            <a:extLst>
              <a:ext uri="{FF2B5EF4-FFF2-40B4-BE49-F238E27FC236}">
                <a16:creationId xmlns:a16="http://schemas.microsoft.com/office/drawing/2014/main" id="{943921FF-A2F6-8595-13F3-F0E06EBE33C2}"/>
              </a:ext>
            </a:extLst>
          </p:cNvPr>
          <p:cNvSpPr txBox="1">
            <a:spLocks/>
          </p:cNvSpPr>
          <p:nvPr/>
        </p:nvSpPr>
        <p:spPr bwMode="auto">
          <a:xfrm>
            <a:off x="1523990" y="2968415"/>
            <a:ext cx="9333196" cy="29005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lnSpc>
                <a:spcPct val="90000"/>
              </a:lnSpc>
              <a:spcBef>
                <a:spcPct val="0"/>
              </a:spcBef>
              <a:spcAft>
                <a:spcPts val="600"/>
              </a:spcAft>
              <a:defRPr/>
            </a:pPr>
            <a:r>
              <a:rPr lang="en-US" altLang="en-US" sz="6000" b="1">
                <a:solidFill>
                  <a:srgbClr val="FFFFFF"/>
                </a:solidFill>
                <a:latin typeface="+mn-lt"/>
                <a:ea typeface="+mj-ea"/>
                <a:cs typeface="+mj-cs"/>
              </a:rPr>
              <a:t>Your journey to qualification</a:t>
            </a:r>
          </a:p>
        </p:txBody>
      </p:sp>
    </p:spTree>
    <p:extLst>
      <p:ext uri="{BB962C8B-B14F-4D97-AF65-F5344CB8AC3E}">
        <p14:creationId xmlns:p14="http://schemas.microsoft.com/office/powerpoint/2010/main" val="136986003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4606167" y="426028"/>
            <a:ext cx="7110912"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r>
              <a:rPr lang="en-US" altLang="en-US" sz="4100" b="1" kern="1200" dirty="0">
                <a:latin typeface="+mn-lt"/>
                <a:ea typeface="+mj-ea"/>
                <a:cs typeface="+mj-cs"/>
              </a:rPr>
              <a:t>Your </a:t>
            </a:r>
            <a:r>
              <a:rPr lang="en-US" altLang="en-US" sz="4100" b="1" dirty="0">
                <a:latin typeface="+mn-lt"/>
                <a:ea typeface="+mj-ea"/>
                <a:cs typeface="+mj-cs"/>
              </a:rPr>
              <a:t>clinical</a:t>
            </a:r>
            <a:r>
              <a:rPr lang="en-US" altLang="en-US" sz="4100" b="1" kern="1200" dirty="0">
                <a:latin typeface="+mn-lt"/>
                <a:ea typeface="+mj-ea"/>
                <a:cs typeface="+mj-cs"/>
              </a:rPr>
              <a:t> placement</a:t>
            </a:r>
          </a:p>
        </p:txBody>
      </p:sp>
      <p:sp>
        <p:nvSpPr>
          <p:cNvPr id="1035" name="Freeform: Shape 103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Oval 103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Being independent">
            <a:extLst>
              <a:ext uri="{FF2B5EF4-FFF2-40B4-BE49-F238E27FC236}">
                <a16:creationId xmlns:a16="http://schemas.microsoft.com/office/drawing/2014/main" id="{AF4BE3C4-AD75-4D5E-9A36-D55C3CC1E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r="13749" b="-2"/>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ultiple matters">
            <a:extLst>
              <a:ext uri="{FF2B5EF4-FFF2-40B4-BE49-F238E27FC236}">
                <a16:creationId xmlns:a16="http://schemas.microsoft.com/office/drawing/2014/main" id="{8131A3BE-4D49-C681-8E89-56CC4E6BCB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02" r="5329" b="2"/>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On the road">
            <a:extLst>
              <a:ext uri="{FF2B5EF4-FFF2-40B4-BE49-F238E27FC236}">
                <a16:creationId xmlns:a16="http://schemas.microsoft.com/office/drawing/2014/main" id="{983FF5D9-5AF8-71FD-E0AB-BB409926FE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48" r="25498"/>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6677226" y="1924726"/>
            <a:ext cx="4668256" cy="3181684"/>
          </a:xfrm>
          <a:prstGeom prst="rect">
            <a:avLst/>
          </a:prstGeom>
        </p:spPr>
        <p:txBody>
          <a:bodyPr vert="horz" lIns="91440" tIns="45720" rIns="91440" bIns="45720" numCol="1" rtlCol="0" anchor="t" anchorCtr="0" compatLnSpc="1">
            <a:prstTxWarp prst="textNoShape">
              <a:avLst/>
            </a:prstTxWarp>
            <a:normAutofit fontScale="70000" lnSpcReduction="20000"/>
          </a:bodyPr>
          <a:lstStyle/>
          <a:p>
            <a:pPr marL="608965" indent="-228600">
              <a:lnSpc>
                <a:spcPct val="90000"/>
              </a:lnSpc>
              <a:spcBef>
                <a:spcPct val="20000"/>
              </a:spcBef>
              <a:buFont typeface="Arial" panose="020B0604020202020204" pitchFamily="34" charset="0"/>
              <a:buChar char="•"/>
              <a:defRPr/>
            </a:pPr>
            <a:r>
              <a:rPr lang="en-US" sz="3200" dirty="0"/>
              <a:t>Where your career can take you vlogs</a:t>
            </a:r>
            <a:endParaRPr lang="en-US" dirty="0"/>
          </a:p>
          <a:p>
            <a:pPr marL="380365">
              <a:lnSpc>
                <a:spcPct val="90000"/>
              </a:lnSpc>
              <a:spcBef>
                <a:spcPct val="20000"/>
              </a:spcBef>
              <a:defRPr/>
            </a:pPr>
            <a:endParaRPr lang="en-US" sz="3200">
              <a:cs typeface="Calibri" panose="020F0502020204030204"/>
            </a:endParaRPr>
          </a:p>
          <a:p>
            <a:pPr marL="608965" indent="-228600">
              <a:lnSpc>
                <a:spcPct val="90000"/>
              </a:lnSpc>
              <a:spcBef>
                <a:spcPct val="20000"/>
              </a:spcBef>
              <a:buFont typeface="Arial" panose="020B0604020202020204" pitchFamily="34" charset="0"/>
              <a:buChar char="•"/>
              <a:defRPr/>
            </a:pPr>
            <a:r>
              <a:rPr lang="en-US" sz="3200" dirty="0"/>
              <a:t>National pre-registration placement and vacancy list</a:t>
            </a:r>
            <a:endParaRPr lang="en-US" sz="3200" dirty="0">
              <a:cs typeface="Calibri"/>
            </a:endParaRPr>
          </a:p>
          <a:p>
            <a:pPr marL="380365">
              <a:lnSpc>
                <a:spcPct val="90000"/>
              </a:lnSpc>
              <a:spcBef>
                <a:spcPct val="20000"/>
              </a:spcBef>
              <a:defRPr/>
            </a:pPr>
            <a:endParaRPr lang="en-US" sz="3200">
              <a:cs typeface="Calibri" panose="020F0502020204030204"/>
            </a:endParaRPr>
          </a:p>
          <a:p>
            <a:pPr marL="608965" indent="-228600">
              <a:lnSpc>
                <a:spcPct val="90000"/>
              </a:lnSpc>
              <a:spcBef>
                <a:spcPct val="20000"/>
              </a:spcBef>
              <a:buFont typeface="Arial" panose="020B0604020202020204" pitchFamily="34" charset="0"/>
              <a:buChar char="•"/>
              <a:defRPr/>
            </a:pPr>
            <a:r>
              <a:rPr lang="en-US" sz="3200" dirty="0"/>
              <a:t>Employment law advice and contract checking service</a:t>
            </a:r>
            <a:endParaRPr lang="en-US" sz="3200" dirty="0">
              <a:cs typeface="Calibri"/>
            </a:endParaRPr>
          </a:p>
          <a:p>
            <a:pPr marL="380365">
              <a:lnSpc>
                <a:spcPct val="90000"/>
              </a:lnSpc>
              <a:spcBef>
                <a:spcPct val="20000"/>
              </a:spcBef>
              <a:defRPr/>
            </a:pPr>
            <a:endParaRPr lang="en-US" sz="3200">
              <a:cs typeface="Calibri" panose="020F0502020204030204"/>
            </a:endParaRPr>
          </a:p>
          <a:p>
            <a:pPr marL="608965" indent="-228600">
              <a:lnSpc>
                <a:spcPct val="90000"/>
              </a:lnSpc>
              <a:spcBef>
                <a:spcPct val="20000"/>
              </a:spcBef>
              <a:buFont typeface="Arial" panose="020B0604020202020204" pitchFamily="34" charset="0"/>
              <a:buChar char="•"/>
              <a:defRPr/>
            </a:pPr>
            <a:r>
              <a:rPr lang="en-US" sz="3200" dirty="0"/>
              <a:t>Qualifying assessment preparation advice and guidance</a:t>
            </a:r>
            <a:endParaRPr lang="en-US" sz="3200" dirty="0">
              <a:cs typeface="Calibri"/>
            </a:endParaRPr>
          </a:p>
          <a:p>
            <a:pPr marL="456565" indent="-228600">
              <a:lnSpc>
                <a:spcPct val="90000"/>
              </a:lnSpc>
              <a:spcBef>
                <a:spcPct val="20000"/>
              </a:spcBef>
              <a:buFont typeface="Arial" panose="020B0604020202020204" pitchFamily="34" charset="0"/>
              <a:buChar char="•"/>
              <a:defRPr/>
            </a:pPr>
            <a:endParaRPr lang="en-US">
              <a:cs typeface="Calibri" panose="020F0502020204030204"/>
            </a:endParaRPr>
          </a:p>
          <a:p>
            <a:pPr marL="456565" indent="-228600">
              <a:lnSpc>
                <a:spcPct val="90000"/>
              </a:lnSpc>
              <a:spcBef>
                <a:spcPct val="20000"/>
              </a:spcBef>
              <a:buFont typeface="Arial" panose="020B0604020202020204" pitchFamily="34" charset="0"/>
              <a:buChar char="•"/>
              <a:defRPr/>
            </a:pPr>
            <a:endParaRPr lang="en-US">
              <a:cs typeface="Calibri" panose="020F0502020204030204"/>
            </a:endParaRPr>
          </a:p>
        </p:txBody>
      </p:sp>
      <p:pic>
        <p:nvPicPr>
          <p:cNvPr id="3" name="Picture 2" descr="A picture containing graphical user interface&#10;&#10;Description automatically generated">
            <a:extLst>
              <a:ext uri="{FF2B5EF4-FFF2-40B4-BE49-F238E27FC236}">
                <a16:creationId xmlns:a16="http://schemas.microsoft.com/office/drawing/2014/main" id="{35C3821C-A80C-BC70-BA2B-6F3A5D08E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711" y="5434256"/>
            <a:ext cx="2403623" cy="1238820"/>
          </a:xfrm>
          <a:prstGeom prst="rect">
            <a:avLst/>
          </a:prstGeom>
        </p:spPr>
      </p:pic>
    </p:spTree>
    <p:extLst>
      <p:ext uri="{BB962C8B-B14F-4D97-AF65-F5344CB8AC3E}">
        <p14:creationId xmlns:p14="http://schemas.microsoft.com/office/powerpoint/2010/main" val="17259808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484634" y="1654280"/>
            <a:ext cx="11541310" cy="74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219140" fontAlgn="base">
              <a:lnSpc>
                <a:spcPct val="80000"/>
              </a:lnSpc>
              <a:spcBef>
                <a:spcPct val="0"/>
              </a:spcBef>
              <a:spcAft>
                <a:spcPct val="0"/>
              </a:spcAft>
              <a:defRPr/>
            </a:pPr>
            <a:r>
              <a:rPr lang="en-US" altLang="en-US" sz="5200" b="1">
                <a:solidFill>
                  <a:schemeClr val="bg1"/>
                </a:solidFill>
                <a:latin typeface="Calibri"/>
              </a:rPr>
              <a:t>Newly-qualified</a:t>
            </a:r>
            <a:r>
              <a:rPr lang="en-US" altLang="en-US" sz="5200" b="1">
                <a:solidFill>
                  <a:srgbClr val="226793"/>
                </a:solidFill>
                <a:latin typeface="Calibri"/>
              </a:rPr>
              <a:t> </a:t>
            </a:r>
            <a:r>
              <a:rPr lang="en-US" altLang="en-US" sz="5200" b="1">
                <a:solidFill>
                  <a:schemeClr val="bg1"/>
                </a:solidFill>
                <a:latin typeface="Calibri"/>
              </a:rPr>
              <a:t>and beyond…</a:t>
            </a:r>
            <a:endParaRPr lang="en-GB" altLang="en-US" sz="5200" b="1">
              <a:solidFill>
                <a:schemeClr val="bg1"/>
              </a:solidFill>
              <a:latin typeface="Calibri"/>
            </a:endParaRPr>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484634" y="2663398"/>
            <a:ext cx="9962847" cy="3910643"/>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a:bodyPr>
          <a:lstStyle/>
          <a:p>
            <a:pPr marL="609585" indent="-609585" defTabSz="1219140">
              <a:spcBef>
                <a:spcPct val="20000"/>
              </a:spcBef>
              <a:buFont typeface="Arial" panose="020B0604020202020204" pitchFamily="34" charset="0"/>
              <a:buChar char="•"/>
              <a:defRPr/>
            </a:pPr>
            <a:r>
              <a:rPr lang="en-GB" sz="3600">
                <a:solidFill>
                  <a:schemeClr val="bg1"/>
                </a:solidFill>
                <a:latin typeface="Calibri"/>
                <a:ea typeface="ＭＳ Ｐゴシック" pitchFamily="34" charset="-128"/>
              </a:rPr>
              <a:t>Medical malpractice insurance </a:t>
            </a:r>
          </a:p>
          <a:p>
            <a:pPr marL="609585" indent="-609585" defTabSz="1219140">
              <a:spcBef>
                <a:spcPct val="20000"/>
              </a:spcBef>
              <a:buFont typeface="Arial" panose="020B0604020202020204" pitchFamily="34" charset="0"/>
              <a:buChar char="•"/>
              <a:defRPr/>
            </a:pPr>
            <a:r>
              <a:rPr lang="en-GB" sz="3600">
                <a:solidFill>
                  <a:schemeClr val="bg1"/>
                </a:solidFill>
                <a:ea typeface="ＭＳ Ｐゴシック" pitchFamily="34" charset="-128"/>
              </a:rPr>
              <a:t>CPD online and at events</a:t>
            </a:r>
          </a:p>
          <a:p>
            <a:pPr marL="609585" indent="-609585" defTabSz="1219140">
              <a:spcBef>
                <a:spcPct val="20000"/>
              </a:spcBef>
              <a:buFont typeface="Arial" panose="020B0604020202020204" pitchFamily="34" charset="0"/>
              <a:buChar char="•"/>
              <a:defRPr/>
            </a:pPr>
            <a:r>
              <a:rPr lang="en-GB" sz="3600">
                <a:solidFill>
                  <a:schemeClr val="bg1"/>
                </a:solidFill>
                <a:latin typeface="Calibri"/>
                <a:ea typeface="ＭＳ Ｐゴシック" pitchFamily="34" charset="-128"/>
              </a:rPr>
              <a:t>Flexible membership to suit your career</a:t>
            </a:r>
          </a:p>
          <a:p>
            <a:pPr marL="609585" indent="-609585" defTabSz="1219140">
              <a:spcBef>
                <a:spcPct val="20000"/>
              </a:spcBef>
              <a:buFont typeface="Arial" panose="020B0604020202020204" pitchFamily="34" charset="0"/>
              <a:buChar char="•"/>
              <a:defRPr/>
            </a:pPr>
            <a:r>
              <a:rPr lang="en-GB" sz="3600">
                <a:solidFill>
                  <a:schemeClr val="bg1"/>
                </a:solidFill>
                <a:latin typeface="Calibri"/>
                <a:ea typeface="ＭＳ Ｐゴシック" pitchFamily="34" charset="-128"/>
              </a:rPr>
              <a:t>Legal, clinical and employment support</a:t>
            </a:r>
          </a:p>
          <a:p>
            <a:pPr marL="609585" indent="-609585" defTabSz="1219140">
              <a:spcBef>
                <a:spcPct val="20000"/>
              </a:spcBef>
              <a:buFont typeface="Arial" panose="020B0604020202020204" pitchFamily="34" charset="0"/>
              <a:buChar char="•"/>
              <a:defRPr/>
            </a:pPr>
            <a:r>
              <a:rPr lang="en-GB" sz="3600">
                <a:solidFill>
                  <a:schemeClr val="bg1"/>
                </a:solidFill>
                <a:latin typeface="Calibri"/>
                <a:ea typeface="ＭＳ Ｐゴシック" pitchFamily="34" charset="-128"/>
              </a:rPr>
              <a:t>Representation on the issues that matter to you</a:t>
            </a:r>
          </a:p>
          <a:p>
            <a:pPr marL="457178" indent="-457178" defTabSz="1219140">
              <a:spcBef>
                <a:spcPct val="20000"/>
              </a:spcBef>
              <a:defRPr/>
            </a:pPr>
            <a:endParaRPr lang="en-GB" sz="4267">
              <a:solidFill>
                <a:prstClr val="black"/>
              </a:solidFill>
              <a:latin typeface="Calibri"/>
              <a:ea typeface="ＭＳ Ｐゴシック" pitchFamily="34" charset="-128"/>
            </a:endParaRPr>
          </a:p>
          <a:p>
            <a:pPr marL="457178" indent="-457178" defTabSz="1219140">
              <a:spcBef>
                <a:spcPct val="20000"/>
              </a:spcBef>
              <a:defRPr/>
            </a:pPr>
            <a:endParaRPr lang="en-GB" sz="5333">
              <a:solidFill>
                <a:prstClr val="black"/>
              </a:solidFill>
              <a:latin typeface="Calibri"/>
              <a:ea typeface="ＭＳ Ｐゴシック" pitchFamily="34" charset="-128"/>
            </a:endParaRPr>
          </a:p>
        </p:txBody>
      </p:sp>
      <p:pic>
        <p:nvPicPr>
          <p:cNvPr id="5" name="Graphic 4" descr="Scales of justice with solid fill">
            <a:extLst>
              <a:ext uri="{FF2B5EF4-FFF2-40B4-BE49-F238E27FC236}">
                <a16:creationId xmlns:a16="http://schemas.microsoft.com/office/drawing/2014/main" id="{08C26976-7C64-3A1B-6EE8-4F847D66AF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2765" y="3544653"/>
            <a:ext cx="1329363" cy="1329363"/>
          </a:xfrm>
          <a:prstGeom prst="rect">
            <a:avLst/>
          </a:prstGeom>
        </p:spPr>
      </p:pic>
      <p:pic>
        <p:nvPicPr>
          <p:cNvPr id="9" name="Graphic 8" descr="Diploma roll with solid fill">
            <a:extLst>
              <a:ext uri="{FF2B5EF4-FFF2-40B4-BE49-F238E27FC236}">
                <a16:creationId xmlns:a16="http://schemas.microsoft.com/office/drawing/2014/main" id="{3E431F20-85F7-9D17-161A-83F805B2A9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051352">
            <a:off x="10520391" y="276543"/>
            <a:ext cx="1371998" cy="137199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CADCBC44-28B7-8ACE-8B0B-9A1BCE84C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21" y="91885"/>
            <a:ext cx="3029647" cy="1561471"/>
          </a:xfrm>
          <a:prstGeom prst="rect">
            <a:avLst/>
          </a:prstGeom>
        </p:spPr>
      </p:pic>
      <p:pic>
        <p:nvPicPr>
          <p:cNvPr id="15" name="Graphic 14" descr="Megaphone1 with solid fill">
            <a:extLst>
              <a:ext uri="{FF2B5EF4-FFF2-40B4-BE49-F238E27FC236}">
                <a16:creationId xmlns:a16="http://schemas.microsoft.com/office/drawing/2014/main" id="{956B8B7A-FA3A-5DBE-1661-FD26A412A3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62765" y="5298451"/>
            <a:ext cx="1275590" cy="1275590"/>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5C4C4E19-391A-48A4-67EE-24D8D36F6EAC}"/>
              </a:ext>
            </a:extLst>
          </p:cNvPr>
          <p:cNvPicPr>
            <a:picLocks noChangeAspect="1"/>
          </p:cNvPicPr>
          <p:nvPr/>
        </p:nvPicPr>
        <p:blipFill rotWithShape="1">
          <a:blip r:embed="rId10">
            <a:extLst>
              <a:ext uri="{28A0092B-C50C-407E-A947-70E740481C1C}">
                <a14:useLocalDpi xmlns:a14="http://schemas.microsoft.com/office/drawing/2010/main" val="0"/>
              </a:ext>
            </a:extLst>
          </a:blip>
          <a:srcRect l="16078" r="15741" b="34987"/>
          <a:stretch/>
        </p:blipFill>
        <p:spPr>
          <a:xfrm>
            <a:off x="10353846" y="1712161"/>
            <a:ext cx="1690920" cy="1481975"/>
          </a:xfrm>
          <a:prstGeom prst="rect">
            <a:avLst/>
          </a:prstGeom>
        </p:spPr>
      </p:pic>
    </p:spTree>
    <p:extLst>
      <p:ext uri="{BB962C8B-B14F-4D97-AF65-F5344CB8AC3E}">
        <p14:creationId xmlns:p14="http://schemas.microsoft.com/office/powerpoint/2010/main" val="246175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7695967" y="258459"/>
            <a:ext cx="4082411" cy="17029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r>
              <a:rPr lang="en-US" altLang="en-US" sz="4400" b="1">
                <a:latin typeface="+mn-lt"/>
                <a:ea typeface="+mj-ea"/>
                <a:cs typeface="+mj-cs"/>
              </a:rPr>
              <a:t>Supporting you</a:t>
            </a:r>
          </a:p>
        </p:txBody>
      </p:sp>
      <p:sp>
        <p:nvSpPr>
          <p:cNvPr id="29" name="Rectangle 2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33" name="Rectangle 2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4FCF29C-80FD-AB7E-02C5-8E82B6DD9041}"/>
              </a:ext>
            </a:extLst>
          </p:cNvPr>
          <p:cNvPicPr>
            <a:picLocks noChangeAspect="1"/>
          </p:cNvPicPr>
          <p:nvPr/>
        </p:nvPicPr>
        <p:blipFill rotWithShape="1">
          <a:blip r:embed="rId3"/>
          <a:srcRect l="31776" t="13203" r="32895" b="25966"/>
          <a:stretch/>
        </p:blipFill>
        <p:spPr>
          <a:xfrm>
            <a:off x="848136" y="903514"/>
            <a:ext cx="2945345" cy="2852705"/>
          </a:xfrm>
          <a:prstGeom prst="rect">
            <a:avLst/>
          </a:prstGeom>
        </p:spPr>
      </p:pic>
      <p:sp>
        <p:nvSpPr>
          <p:cNvPr id="35" name="Rectangle 3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D8F9354-276F-2690-22D1-6F3A5EAB5CB0}"/>
              </a:ext>
            </a:extLst>
          </p:cNvPr>
          <p:cNvPicPr>
            <a:picLocks noChangeAspect="1"/>
          </p:cNvPicPr>
          <p:nvPr/>
        </p:nvPicPr>
        <p:blipFill rotWithShape="1">
          <a:blip r:embed="rId4"/>
          <a:srcRect l="39474" t="24911" r="35066" b="10527"/>
          <a:stretch/>
        </p:blipFill>
        <p:spPr>
          <a:xfrm>
            <a:off x="4905299" y="810882"/>
            <a:ext cx="1270734" cy="1812575"/>
          </a:xfrm>
          <a:prstGeom prst="rect">
            <a:avLst/>
          </a:prstGeom>
        </p:spPr>
      </p:pic>
      <p:sp>
        <p:nvSpPr>
          <p:cNvPr id="34" name="Rectangle 3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3FCDBE7-329B-1E83-D20E-EB1ADD5DB041}"/>
              </a:ext>
            </a:extLst>
          </p:cNvPr>
          <p:cNvPicPr>
            <a:picLocks noChangeAspect="1"/>
          </p:cNvPicPr>
          <p:nvPr/>
        </p:nvPicPr>
        <p:blipFill>
          <a:blip r:embed="rId5"/>
          <a:stretch>
            <a:fillRect/>
          </a:stretch>
        </p:blipFill>
        <p:spPr>
          <a:xfrm>
            <a:off x="798460" y="4532295"/>
            <a:ext cx="3044697" cy="1256985"/>
          </a:xfrm>
          <a:prstGeom prst="rect">
            <a:avLst/>
          </a:prstGeom>
        </p:spPr>
      </p:pic>
      <p:sp>
        <p:nvSpPr>
          <p:cNvPr id="36" name="Rectangle 3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headphones&#10;&#10;Description automatically generated">
            <a:extLst>
              <a:ext uri="{FF2B5EF4-FFF2-40B4-BE49-F238E27FC236}">
                <a16:creationId xmlns:a16="http://schemas.microsoft.com/office/drawing/2014/main" id="{7583BB28-23E1-CDE5-46E8-04E136AF96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3497" y="3357450"/>
            <a:ext cx="2434338" cy="2434338"/>
          </a:xfrm>
          <a:prstGeom prst="rect">
            <a:avLst/>
          </a:prstGeom>
        </p:spPr>
      </p:pic>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7373643" y="1961411"/>
            <a:ext cx="4082411" cy="3589615"/>
          </a:xfrm>
          <a:prstGeom prst="rect">
            <a:avLst/>
          </a:prstGeom>
        </p:spPr>
        <p:txBody>
          <a:bodyPr vert="horz" lIns="91440" tIns="45720" rIns="91440" bIns="45720" numCol="1" rtlCol="0" anchorCtr="0" compatLnSpc="1">
            <a:prstTxWarp prst="textNoShape">
              <a:avLst/>
            </a:prstTxWarp>
            <a:normAutofit/>
          </a:bodyPr>
          <a:lstStyle/>
          <a:p>
            <a:pPr marL="608965" indent="-228600">
              <a:lnSpc>
                <a:spcPct val="90000"/>
              </a:lnSpc>
              <a:spcBef>
                <a:spcPct val="20000"/>
              </a:spcBef>
              <a:buFont typeface="Arial" panose="020B0604020202020204" pitchFamily="34" charset="0"/>
              <a:buChar char="•"/>
              <a:defRPr/>
            </a:pPr>
            <a:r>
              <a:rPr lang="en-US" sz="2800" i="1"/>
              <a:t>Optometry Today</a:t>
            </a:r>
          </a:p>
          <a:p>
            <a:pPr marL="608965" indent="-228600">
              <a:lnSpc>
                <a:spcPct val="90000"/>
              </a:lnSpc>
              <a:spcBef>
                <a:spcPct val="20000"/>
              </a:spcBef>
              <a:buFont typeface="Arial" panose="020B0604020202020204" pitchFamily="34" charset="0"/>
              <a:buChar char="•"/>
              <a:defRPr/>
            </a:pPr>
            <a:r>
              <a:rPr lang="en-US" sz="2800"/>
              <a:t>Online education Library</a:t>
            </a:r>
          </a:p>
          <a:p>
            <a:pPr marL="608965" indent="-228600">
              <a:lnSpc>
                <a:spcPct val="90000"/>
              </a:lnSpc>
              <a:spcBef>
                <a:spcPct val="20000"/>
              </a:spcBef>
              <a:buFont typeface="Arial" panose="020B0604020202020204" pitchFamily="34" charset="0"/>
              <a:buChar char="•"/>
              <a:defRPr/>
            </a:pPr>
            <a:r>
              <a:rPr lang="en-US" sz="2800"/>
              <a:t>Peer Support Line and wellbeing resources </a:t>
            </a:r>
          </a:p>
          <a:p>
            <a:pPr marL="608965" indent="-228600">
              <a:lnSpc>
                <a:spcPct val="90000"/>
              </a:lnSpc>
              <a:spcBef>
                <a:spcPct val="20000"/>
              </a:spcBef>
              <a:buFont typeface="Arial" panose="020B0604020202020204" pitchFamily="34" charset="0"/>
              <a:buChar char="•"/>
              <a:defRPr/>
            </a:pPr>
            <a:r>
              <a:rPr lang="en-US" sz="2800"/>
              <a:t>Career guidance and mentoring </a:t>
            </a:r>
          </a:p>
          <a:p>
            <a:pPr indent="-228600">
              <a:lnSpc>
                <a:spcPct val="90000"/>
              </a:lnSpc>
              <a:spcBef>
                <a:spcPct val="20000"/>
              </a:spcBef>
              <a:buFont typeface="Arial" panose="020B0604020202020204" pitchFamily="34" charset="0"/>
              <a:buChar char="•"/>
              <a:defRPr/>
            </a:pPr>
            <a:endParaRPr lang="en-US"/>
          </a:p>
          <a:p>
            <a:pPr marL="456565" indent="-228600">
              <a:lnSpc>
                <a:spcPct val="90000"/>
              </a:lnSpc>
              <a:spcBef>
                <a:spcPct val="20000"/>
              </a:spcBef>
              <a:buFont typeface="Arial" panose="020B0604020202020204" pitchFamily="34" charset="0"/>
              <a:buChar char="•"/>
              <a:defRPr/>
            </a:pPr>
            <a:endParaRPr lang="en-US"/>
          </a:p>
          <a:p>
            <a:pPr marL="456565" indent="-228600">
              <a:lnSpc>
                <a:spcPct val="90000"/>
              </a:lnSpc>
              <a:spcBef>
                <a:spcPct val="20000"/>
              </a:spcBef>
              <a:buFont typeface="Arial" panose="020B0604020202020204" pitchFamily="34" charset="0"/>
              <a:buChar char="•"/>
              <a:defRPr/>
            </a:pPr>
            <a:endParaRPr lang="en-US"/>
          </a:p>
        </p:txBody>
      </p:sp>
      <p:pic>
        <p:nvPicPr>
          <p:cNvPr id="23" name="Picture 22" descr="A picture containing graphical user interface&#10;&#10;Description automatically generated">
            <a:extLst>
              <a:ext uri="{FF2B5EF4-FFF2-40B4-BE49-F238E27FC236}">
                <a16:creationId xmlns:a16="http://schemas.microsoft.com/office/drawing/2014/main" id="{8B2B7096-B738-220D-57DE-2902F52EC6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7278" y="5652966"/>
            <a:ext cx="2173491" cy="1120211"/>
          </a:xfrm>
          <a:prstGeom prst="rect">
            <a:avLst/>
          </a:prstGeom>
        </p:spPr>
      </p:pic>
    </p:spTree>
    <p:extLst>
      <p:ext uri="{BB962C8B-B14F-4D97-AF65-F5344CB8AC3E}">
        <p14:creationId xmlns:p14="http://schemas.microsoft.com/office/powerpoint/2010/main" val="228829652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1076709" y="1473678"/>
            <a:ext cx="10693217" cy="3910643"/>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a:bodyPr>
          <a:lstStyle/>
          <a:p>
            <a:pPr marL="609585" indent="-609585" defTabSz="1219140">
              <a:spcBef>
                <a:spcPct val="20000"/>
              </a:spcBef>
              <a:buFont typeface="Wingdings" panose="05000000000000000000" pitchFamily="2" charset="2"/>
              <a:buChar char="ü"/>
              <a:defRPr/>
            </a:pPr>
            <a:r>
              <a:rPr lang="en-GB" sz="3600">
                <a:solidFill>
                  <a:prstClr val="black"/>
                </a:solidFill>
                <a:latin typeface="Calibri"/>
                <a:ea typeface="ＭＳ Ｐゴシック" pitchFamily="34" charset="-128"/>
              </a:rPr>
              <a:t>Free until you qualify</a:t>
            </a:r>
          </a:p>
          <a:p>
            <a:pPr marL="609585" indent="-609585" defTabSz="1219140">
              <a:spcBef>
                <a:spcPct val="20000"/>
              </a:spcBef>
              <a:buFont typeface="Wingdings" panose="05000000000000000000" pitchFamily="2" charset="2"/>
              <a:buChar char="ü"/>
              <a:defRPr/>
            </a:pPr>
            <a:r>
              <a:rPr lang="en-GB" sz="3600">
                <a:solidFill>
                  <a:prstClr val="black"/>
                </a:solidFill>
                <a:latin typeface="Calibri"/>
                <a:ea typeface="ＭＳ Ｐゴシック" pitchFamily="34" charset="-128"/>
              </a:rPr>
              <a:t>Immediate access to all benefits</a:t>
            </a:r>
          </a:p>
          <a:p>
            <a:pPr marL="609585" indent="-609585" defTabSz="1219140">
              <a:spcBef>
                <a:spcPct val="20000"/>
              </a:spcBef>
              <a:buFont typeface="Wingdings" panose="05000000000000000000" pitchFamily="2" charset="2"/>
              <a:buChar char="ü"/>
              <a:defRPr/>
            </a:pPr>
            <a:r>
              <a:rPr lang="en-GB" sz="3600">
                <a:solidFill>
                  <a:prstClr val="black"/>
                </a:solidFill>
                <a:latin typeface="Calibri"/>
                <a:ea typeface="ＭＳ Ｐゴシック" pitchFamily="34" charset="-128"/>
              </a:rPr>
              <a:t>Must be renewed annually </a:t>
            </a:r>
          </a:p>
          <a:p>
            <a:pPr marL="609585" indent="-609585" defTabSz="1219140">
              <a:spcBef>
                <a:spcPct val="20000"/>
              </a:spcBef>
              <a:buFont typeface="Wingdings" panose="05000000000000000000" pitchFamily="2" charset="2"/>
              <a:buChar char="ü"/>
              <a:defRPr/>
            </a:pPr>
            <a:r>
              <a:rPr lang="en-GB" sz="3600">
                <a:solidFill>
                  <a:prstClr val="black"/>
                </a:solidFill>
                <a:latin typeface="Calibri"/>
                <a:ea typeface="ＭＳ Ｐゴシック" pitchFamily="34" charset="-128"/>
              </a:rPr>
              <a:t>Contact preferences easily changed to suit</a:t>
            </a:r>
          </a:p>
          <a:p>
            <a:pPr marL="609585" indent="-609585" defTabSz="1219140">
              <a:spcBef>
                <a:spcPct val="20000"/>
              </a:spcBef>
              <a:buFont typeface="Wingdings" panose="05000000000000000000" pitchFamily="2" charset="2"/>
              <a:buChar char="ü"/>
              <a:defRPr/>
            </a:pPr>
            <a:r>
              <a:rPr lang="en-GB" sz="3600">
                <a:solidFill>
                  <a:prstClr val="black"/>
                </a:solidFill>
                <a:latin typeface="Calibri"/>
                <a:ea typeface="ＭＳ Ｐゴシック" pitchFamily="34" charset="-128"/>
              </a:rPr>
              <a:t>Similar to any subscription or membership, only members get access to the good stuff!</a:t>
            </a:r>
          </a:p>
          <a:p>
            <a:pPr marL="457178" indent="-457178" defTabSz="1219140">
              <a:spcBef>
                <a:spcPct val="20000"/>
              </a:spcBef>
              <a:defRPr/>
            </a:pPr>
            <a:endParaRPr lang="en-GB" sz="4267">
              <a:solidFill>
                <a:prstClr val="black"/>
              </a:solidFill>
              <a:latin typeface="Calibri"/>
              <a:ea typeface="ＭＳ Ｐゴシック" pitchFamily="34" charset="-128"/>
            </a:endParaRPr>
          </a:p>
          <a:p>
            <a:pPr marL="457178" indent="-457178" defTabSz="1219140">
              <a:spcBef>
                <a:spcPct val="20000"/>
              </a:spcBef>
              <a:defRPr/>
            </a:pPr>
            <a:endParaRPr lang="en-GB" sz="5333">
              <a:solidFill>
                <a:prstClr val="black"/>
              </a:solidFill>
              <a:latin typeface="Calibri"/>
              <a:ea typeface="ＭＳ Ｐゴシック" pitchFamily="34" charset="-128"/>
            </a:endParaRPr>
          </a:p>
        </p:txBody>
      </p:sp>
      <p:sp>
        <p:nvSpPr>
          <p:cNvPr id="7" name="Title 1">
            <a:extLst>
              <a:ext uri="{FF2B5EF4-FFF2-40B4-BE49-F238E27FC236}">
                <a16:creationId xmlns:a16="http://schemas.microsoft.com/office/drawing/2014/main" id="{AD85B6C2-9415-7DC0-3258-30F1091D3B58}"/>
              </a:ext>
            </a:extLst>
          </p:cNvPr>
          <p:cNvSpPr txBox="1">
            <a:spLocks/>
          </p:cNvSpPr>
          <p:nvPr/>
        </p:nvSpPr>
        <p:spPr bwMode="auto">
          <a:xfrm>
            <a:off x="0" y="5564854"/>
            <a:ext cx="12192001" cy="74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1219140" fontAlgn="base">
              <a:lnSpc>
                <a:spcPct val="80000"/>
              </a:lnSpc>
              <a:spcBef>
                <a:spcPct val="0"/>
              </a:spcBef>
              <a:spcAft>
                <a:spcPct val="0"/>
              </a:spcAft>
              <a:defRPr/>
            </a:pPr>
            <a:r>
              <a:rPr lang="en-GB" altLang="en-US" sz="5400" b="1">
                <a:solidFill>
                  <a:srgbClr val="226793"/>
                </a:solidFill>
                <a:latin typeface="Calibri"/>
                <a:ea typeface="ＭＳ Ｐゴシック"/>
              </a:rPr>
              <a:t>www.aop.org.uk/studentjoining2023 </a:t>
            </a:r>
            <a:endParaRPr lang="en-GB" altLang="en-US" sz="5400" b="1">
              <a:solidFill>
                <a:srgbClr val="226793"/>
              </a:solidFill>
              <a:latin typeface="Calibri"/>
            </a:endParaRPr>
          </a:p>
        </p:txBody>
      </p:sp>
    </p:spTree>
    <p:extLst>
      <p:ext uri="{BB962C8B-B14F-4D97-AF65-F5344CB8AC3E}">
        <p14:creationId xmlns:p14="http://schemas.microsoft.com/office/powerpoint/2010/main" val="181599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sp>
        <p:nvSpPr>
          <p:cNvPr id="28" name="Freeform: Shape 24">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6">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28">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0">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Envelope with solid fill">
            <a:extLst>
              <a:ext uri="{FF2B5EF4-FFF2-40B4-BE49-F238E27FC236}">
                <a16:creationId xmlns:a16="http://schemas.microsoft.com/office/drawing/2014/main" id="{ADE9F50C-F051-C0ED-2F5F-D952E97968D5}"/>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277" y="402536"/>
            <a:ext cx="2373109" cy="2373109"/>
          </a:xfrm>
          <a:prstGeom prst="rect">
            <a:avLst/>
          </a:prstGeom>
        </p:spPr>
      </p:pic>
      <p:sp>
        <p:nvSpPr>
          <p:cNvPr id="38" name="Freeform: Shape 32">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4">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D2A9DA-127B-E2B4-53A2-ECB287CBC4C9}"/>
              </a:ext>
            </a:extLst>
          </p:cNvPr>
          <p:cNvPicPr>
            <a:picLocks noChangeAspect="1"/>
          </p:cNvPicPr>
          <p:nvPr/>
        </p:nvPicPr>
        <p:blipFill>
          <a:blip r:embed="rId5">
            <a:duotone>
              <a:schemeClr val="accent3">
                <a:shade val="45000"/>
                <a:satMod val="135000"/>
              </a:schemeClr>
              <a:prstClr val="white"/>
            </a:duotone>
          </a:blip>
          <a:stretch>
            <a:fillRect/>
          </a:stretch>
        </p:blipFill>
        <p:spPr>
          <a:xfrm>
            <a:off x="590184" y="5011912"/>
            <a:ext cx="1443551" cy="1443551"/>
          </a:xfrm>
          <a:prstGeom prst="rect">
            <a:avLst/>
          </a:prstGeom>
          <a:noFill/>
        </p:spPr>
      </p:pic>
      <p:sp>
        <p:nvSpPr>
          <p:cNvPr id="37" name="Oval 36">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38">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Call center outline">
            <a:extLst>
              <a:ext uri="{FF2B5EF4-FFF2-40B4-BE49-F238E27FC236}">
                <a16:creationId xmlns:a16="http://schemas.microsoft.com/office/drawing/2014/main" id="{5EFFCEFB-2958-2094-9019-E937AC31DEC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8155" y="3489202"/>
            <a:ext cx="1600200" cy="1600200"/>
          </a:xfrm>
          <a:prstGeom prst="rect">
            <a:avLst/>
          </a:prstGeom>
        </p:spPr>
      </p:pic>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6215576" y="2110374"/>
            <a:ext cx="5976424" cy="4639047"/>
          </a:xfrm>
          <a:prstGeom prst="rect">
            <a:avLst/>
          </a:prstGeom>
        </p:spPr>
        <p:txBody>
          <a:bodyPr vert="horz" lIns="91440" tIns="45720" rIns="91440" bIns="45720" numCol="1" rtlCol="0" anchor="t" anchorCtr="0" compatLnSpc="1">
            <a:prstTxWarp prst="textNoShape">
              <a:avLst/>
            </a:prstTxWarp>
            <a:normAutofit fontScale="55000" lnSpcReduction="20000"/>
          </a:bodyPr>
          <a:lstStyle/>
          <a:p>
            <a:pPr marL="227965">
              <a:lnSpc>
                <a:spcPct val="90000"/>
              </a:lnSpc>
              <a:spcBef>
                <a:spcPct val="20000"/>
              </a:spcBef>
              <a:defRPr/>
            </a:pPr>
            <a:endParaRPr lang="en-US" sz="2800" b="1">
              <a:cs typeface="Calibri" panose="020F0502020204030204"/>
            </a:endParaRPr>
          </a:p>
          <a:p>
            <a:pPr marL="456565" indent="-228600">
              <a:lnSpc>
                <a:spcPct val="90000"/>
              </a:lnSpc>
              <a:spcBef>
                <a:spcPct val="20000"/>
              </a:spcBef>
              <a:buFont typeface="Arial" panose="020B0604020202020204" pitchFamily="34" charset="0"/>
              <a:buChar char="•"/>
              <a:defRPr/>
            </a:pPr>
            <a:r>
              <a:rPr lang="en-US" sz="5800" b="1" dirty="0"/>
              <a:t>@association_of_optometrists</a:t>
            </a:r>
            <a:endParaRPr lang="en-US" sz="5800" b="1" dirty="0">
              <a:cs typeface="Calibri"/>
            </a:endParaRPr>
          </a:p>
          <a:p>
            <a:pPr marL="227965">
              <a:lnSpc>
                <a:spcPct val="90000"/>
              </a:lnSpc>
              <a:spcBef>
                <a:spcPct val="20000"/>
              </a:spcBef>
              <a:defRPr/>
            </a:pPr>
            <a:endParaRPr lang="en-US" sz="5800" b="1" dirty="0">
              <a:cs typeface="Calibri"/>
            </a:endParaRPr>
          </a:p>
          <a:p>
            <a:pPr marL="456565" indent="-228600">
              <a:lnSpc>
                <a:spcPct val="90000"/>
              </a:lnSpc>
              <a:spcBef>
                <a:spcPct val="20000"/>
              </a:spcBef>
              <a:buFont typeface="Arial" panose="020B0604020202020204" pitchFamily="34" charset="0"/>
              <a:buChar char="•"/>
              <a:defRPr/>
            </a:pPr>
            <a:r>
              <a:rPr lang="en-US" sz="5800" b="1" dirty="0"/>
              <a:t>0207 549 2000 (switchboard)</a:t>
            </a:r>
            <a:endParaRPr lang="en-US" sz="5800" b="1" dirty="0">
              <a:cs typeface="Calibri"/>
            </a:endParaRPr>
          </a:p>
          <a:p>
            <a:pPr marL="227965">
              <a:lnSpc>
                <a:spcPct val="90000"/>
              </a:lnSpc>
              <a:spcBef>
                <a:spcPct val="20000"/>
              </a:spcBef>
              <a:defRPr/>
            </a:pPr>
            <a:endParaRPr lang="en-US" sz="5800" b="1">
              <a:cs typeface="Calibri" panose="020F0502020204030204"/>
            </a:endParaRPr>
          </a:p>
          <a:p>
            <a:pPr marL="456565" indent="-228600">
              <a:lnSpc>
                <a:spcPct val="90000"/>
              </a:lnSpc>
              <a:spcBef>
                <a:spcPct val="20000"/>
              </a:spcBef>
              <a:buFont typeface="Arial" panose="020B0604020202020204" pitchFamily="34" charset="0"/>
              <a:buChar char="•"/>
              <a:defRPr/>
            </a:pPr>
            <a:r>
              <a:rPr lang="en-US" sz="5800" b="1" dirty="0"/>
              <a:t>0800 870 8401 (Peer Support)</a:t>
            </a:r>
            <a:endParaRPr lang="en-US" sz="5800" b="1" dirty="0">
              <a:cs typeface="Calibri"/>
            </a:endParaRPr>
          </a:p>
          <a:p>
            <a:pPr marL="456565" indent="-228600">
              <a:lnSpc>
                <a:spcPct val="90000"/>
              </a:lnSpc>
              <a:spcBef>
                <a:spcPct val="20000"/>
              </a:spcBef>
              <a:buFont typeface="Arial" panose="020B0604020202020204" pitchFamily="34" charset="0"/>
              <a:buChar char="•"/>
              <a:defRPr/>
            </a:pPr>
            <a:endParaRPr lang="en-US" sz="5800" b="1">
              <a:cs typeface="Calibri" panose="020F0502020204030204"/>
            </a:endParaRPr>
          </a:p>
          <a:p>
            <a:pPr marL="456565" indent="-228600">
              <a:lnSpc>
                <a:spcPct val="90000"/>
              </a:lnSpc>
              <a:spcBef>
                <a:spcPct val="20000"/>
              </a:spcBef>
              <a:buFont typeface="Arial" panose="020B0604020202020204" pitchFamily="34" charset="0"/>
              <a:buChar char="•"/>
              <a:defRPr/>
            </a:pPr>
            <a:r>
              <a:rPr lang="en-US" sz="5800" b="1" dirty="0"/>
              <a:t>ritadavids@aop.org.uk</a:t>
            </a:r>
            <a:endParaRPr lang="en-US" sz="5800" b="1" dirty="0">
              <a:cs typeface="Calibri"/>
            </a:endParaRPr>
          </a:p>
          <a:p>
            <a:pPr marL="456565" indent="-228600">
              <a:lnSpc>
                <a:spcPct val="90000"/>
              </a:lnSpc>
              <a:spcBef>
                <a:spcPct val="20000"/>
              </a:spcBef>
              <a:buFont typeface="Arial" panose="020B0604020202020204" pitchFamily="34" charset="0"/>
              <a:buChar char="•"/>
              <a:defRPr/>
            </a:pPr>
            <a:r>
              <a:rPr lang="en-US" sz="5800" b="1" dirty="0"/>
              <a:t>wendysteele@aop.org.uk</a:t>
            </a:r>
            <a:endParaRPr lang="en-US" sz="5800" b="1" dirty="0">
              <a:cs typeface="Calibri" panose="020F0502020204030204"/>
            </a:endParaRPr>
          </a:p>
          <a:p>
            <a:pPr marL="456565" indent="-228600">
              <a:lnSpc>
                <a:spcPct val="90000"/>
              </a:lnSpc>
              <a:spcBef>
                <a:spcPct val="20000"/>
              </a:spcBef>
              <a:buFont typeface="Arial" panose="020B0604020202020204" pitchFamily="34" charset="0"/>
              <a:buChar char="•"/>
              <a:defRPr/>
            </a:pPr>
            <a:endParaRPr lang="en-US" sz="5800" b="1">
              <a:cs typeface="Calibri" panose="020F0502020204030204"/>
            </a:endParaRPr>
          </a:p>
          <a:p>
            <a:pPr marL="227965">
              <a:lnSpc>
                <a:spcPct val="90000"/>
              </a:lnSpc>
              <a:spcBef>
                <a:spcPct val="20000"/>
              </a:spcBef>
              <a:defRPr/>
            </a:pPr>
            <a:endParaRPr lang="en-US" sz="2800" b="1">
              <a:cs typeface="Calibri" panose="020F0502020204030204"/>
            </a:endParaRPr>
          </a:p>
          <a:p>
            <a:pPr marL="456565" indent="-228600">
              <a:lnSpc>
                <a:spcPct val="90000"/>
              </a:lnSpc>
              <a:spcBef>
                <a:spcPct val="20000"/>
              </a:spcBef>
              <a:buFont typeface="Arial" panose="020B0604020202020204" pitchFamily="34" charset="0"/>
              <a:buChar char="•"/>
              <a:defRPr/>
            </a:pPr>
            <a:endParaRPr lang="en-US">
              <a:cs typeface="Calibri" panose="020F0502020204030204"/>
            </a:endParaRPr>
          </a:p>
        </p:txBody>
      </p:sp>
      <p:pic>
        <p:nvPicPr>
          <p:cNvPr id="42" name="Picture 41">
            <a:extLst>
              <a:ext uri="{FF2B5EF4-FFF2-40B4-BE49-F238E27FC236}">
                <a16:creationId xmlns:a16="http://schemas.microsoft.com/office/drawing/2014/main" id="{75710A66-43E6-86A7-3A7C-F171CC6D70EC}"/>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6565"/>
                    </a14:imgEffect>
                    <a14:imgEffect>
                      <a14:saturation sat="0"/>
                    </a14:imgEffect>
                  </a14:imgLayer>
                </a14:imgProps>
              </a:ext>
            </a:extLst>
          </a:blip>
          <a:stretch>
            <a:fillRect/>
          </a:stretch>
        </p:blipFill>
        <p:spPr>
          <a:xfrm>
            <a:off x="4934288" y="909701"/>
            <a:ext cx="1116695" cy="973176"/>
          </a:xfrm>
          <a:prstGeom prst="rect">
            <a:avLst/>
          </a:prstGeom>
          <a:effectLst/>
        </p:spPr>
      </p:pic>
      <p:pic>
        <p:nvPicPr>
          <p:cNvPr id="3" name="Picture 2" descr="A picture containing graphical user interface&#10;&#10;Description automatically generated">
            <a:extLst>
              <a:ext uri="{FF2B5EF4-FFF2-40B4-BE49-F238E27FC236}">
                <a16:creationId xmlns:a16="http://schemas.microsoft.com/office/drawing/2014/main" id="{67093B5D-B90F-DDCB-442A-00F608298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5564" y="171491"/>
            <a:ext cx="2376416" cy="1224798"/>
          </a:xfrm>
          <a:prstGeom prst="rect">
            <a:avLst/>
          </a:prstGeom>
        </p:spPr>
      </p:pic>
    </p:spTree>
    <p:extLst>
      <p:ext uri="{BB962C8B-B14F-4D97-AF65-F5344CB8AC3E}">
        <p14:creationId xmlns:p14="http://schemas.microsoft.com/office/powerpoint/2010/main" val="299679112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7638398" y="216158"/>
            <a:ext cx="4087306" cy="28891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endParaRPr lang="en-US" altLang="en-US" sz="5400" b="1">
              <a:latin typeface="+mj-lt"/>
              <a:ea typeface="+mj-ea"/>
              <a:cs typeface="+mj-cs"/>
            </a:endParaRPr>
          </a:p>
          <a:p>
            <a:pPr fontAlgn="base">
              <a:lnSpc>
                <a:spcPct val="90000"/>
              </a:lnSpc>
              <a:spcBef>
                <a:spcPct val="0"/>
              </a:spcBef>
              <a:spcAft>
                <a:spcPts val="600"/>
              </a:spcAft>
              <a:defRPr/>
            </a:pPr>
            <a:r>
              <a:rPr lang="en-US" altLang="en-US" sz="6000" b="1">
                <a:latin typeface="+mn-lt"/>
                <a:ea typeface="+mj-ea"/>
                <a:cs typeface="+mj-cs"/>
              </a:rPr>
              <a:t>Questions? </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looking at the camera&#10;&#10;Description automatically generated with low confidence">
            <a:extLst>
              <a:ext uri="{FF2B5EF4-FFF2-40B4-BE49-F238E27FC236}">
                <a16:creationId xmlns:a16="http://schemas.microsoft.com/office/drawing/2014/main" id="{41F66266-A907-4ABC-7821-9A2D4C30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02" r="3705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Picture 2" descr="A picture containing graphical user interface&#10;&#10;Description automatically generated">
            <a:extLst>
              <a:ext uri="{FF2B5EF4-FFF2-40B4-BE49-F238E27FC236}">
                <a16:creationId xmlns:a16="http://schemas.microsoft.com/office/drawing/2014/main" id="{04DB6DDD-801F-BA14-4E5B-C98D99136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051" y="5450515"/>
            <a:ext cx="2311474" cy="1191327"/>
          </a:xfrm>
          <a:prstGeom prst="rect">
            <a:avLst/>
          </a:prstGeom>
        </p:spPr>
      </p:pic>
    </p:spTree>
    <p:extLst>
      <p:ext uri="{BB962C8B-B14F-4D97-AF65-F5344CB8AC3E}">
        <p14:creationId xmlns:p14="http://schemas.microsoft.com/office/powerpoint/2010/main" val="73758828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555D7917-B638-708A-CFCD-67D514FCC99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 t="18992" r="3" b="7900"/>
          <a:stretch/>
        </p:blipFill>
        <p:spPr>
          <a:xfrm>
            <a:off x="-1028237" y="0"/>
            <a:ext cx="13898477" cy="6811685"/>
          </a:xfrm>
          <a:prstGeom prst="rect">
            <a:avLst/>
          </a:prstGeom>
          <a:effectLst>
            <a:outerShdw blurRad="50800" dist="127000" dir="8100000" algn="tr" rotWithShape="0">
              <a:prstClr val="black">
                <a:alpha val="40000"/>
              </a:prstClr>
            </a:outerShdw>
            <a:softEdge rad="0"/>
          </a:effectLst>
        </p:spPr>
      </p:pic>
      <p:pic>
        <p:nvPicPr>
          <p:cNvPr id="4" name="Picture 3" descr="A picture containing graphical user interface&#10;&#10;Description automatically generated">
            <a:extLst>
              <a:ext uri="{FF2B5EF4-FFF2-40B4-BE49-F238E27FC236}">
                <a16:creationId xmlns:a16="http://schemas.microsoft.com/office/drawing/2014/main" id="{EE5F290F-C669-B36C-DCC8-E061D7736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129" y="5387993"/>
            <a:ext cx="2762320" cy="1423692"/>
          </a:xfrm>
          <a:prstGeom prst="rect">
            <a:avLst/>
          </a:prstGeom>
        </p:spPr>
      </p:pic>
      <p:sp>
        <p:nvSpPr>
          <p:cNvPr id="19" name="TextBox 18">
            <a:extLst>
              <a:ext uri="{FF2B5EF4-FFF2-40B4-BE49-F238E27FC236}">
                <a16:creationId xmlns:a16="http://schemas.microsoft.com/office/drawing/2014/main" id="{0F00D22B-67AD-300A-D086-CDF8067338EF}"/>
              </a:ext>
            </a:extLst>
          </p:cNvPr>
          <p:cNvSpPr txBox="1"/>
          <p:nvPr/>
        </p:nvSpPr>
        <p:spPr>
          <a:xfrm>
            <a:off x="2329132" y="2407008"/>
            <a:ext cx="7183740" cy="1015663"/>
          </a:xfrm>
          <a:prstGeom prst="rect">
            <a:avLst/>
          </a:prstGeom>
          <a:solidFill>
            <a:schemeClr val="bg1">
              <a:lumMod val="95000"/>
              <a:alpha val="50000"/>
            </a:schemeClr>
          </a:solidFill>
          <a:ln>
            <a:noFill/>
          </a:ln>
          <a:effectLst>
            <a:glow rad="101600">
              <a:schemeClr val="accent3">
                <a:satMod val="175000"/>
                <a:alpha val="40000"/>
              </a:schemeClr>
            </a:glow>
            <a:outerShdw blurRad="63500" dist="127000" sx="102000" sy="102000" algn="ctr" rotWithShape="0">
              <a:schemeClr val="bg1">
                <a:alpha val="40000"/>
              </a:schemeClr>
            </a:outerShdw>
          </a:effectLst>
        </p:spPr>
        <p:txBody>
          <a:bodyPr wrap="square">
            <a:spAutoFit/>
          </a:bodyPr>
          <a:lstStyle/>
          <a:p>
            <a:pPr algn="ctr" defTabSz="1219140" fontAlgn="base">
              <a:spcBef>
                <a:spcPct val="0"/>
              </a:spcBef>
              <a:spcAft>
                <a:spcPct val="0"/>
              </a:spcAft>
              <a:defRPr/>
            </a:pPr>
            <a:r>
              <a:rPr lang="en-GB" altLang="en-US" sz="6000" b="1">
                <a:solidFill>
                  <a:schemeClr val="bg1"/>
                </a:solidFill>
                <a:cs typeface="Arial" panose="020B0604020202020204" pitchFamily="34" charset="0"/>
              </a:rPr>
              <a:t>Hello from the AOP! </a:t>
            </a:r>
          </a:p>
        </p:txBody>
      </p:sp>
    </p:spTree>
    <p:extLst>
      <p:ext uri="{BB962C8B-B14F-4D97-AF65-F5344CB8AC3E}">
        <p14:creationId xmlns:p14="http://schemas.microsoft.com/office/powerpoint/2010/main" val="51423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2D7CA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837559" y="1626780"/>
            <a:ext cx="3616856" cy="2823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r>
              <a:rPr lang="en-US" altLang="en-US" sz="4800" b="1" kern="1200">
                <a:solidFill>
                  <a:schemeClr val="tx1"/>
                </a:solidFill>
                <a:latin typeface="+mn-lt"/>
                <a:ea typeface="+mj-ea"/>
                <a:cs typeface="+mj-cs"/>
              </a:rPr>
              <a:t>What does the AOP do?</a:t>
            </a:r>
          </a:p>
        </p:txBody>
      </p:sp>
      <p:sp>
        <p:nvSpPr>
          <p:cNvPr id="20" name="Freeform: Shape 19">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6096000" y="1399032"/>
            <a:ext cx="5501834" cy="4471416"/>
          </a:xfrm>
          <a:prstGeom prst="rect">
            <a:avLst/>
          </a:prstGeom>
        </p:spPr>
        <p:txBody>
          <a:bodyPr vert="horz" lIns="91440" tIns="45720" rIns="91440" bIns="45720" numCol="1" rtlCol="0" anchor="ctr" anchorCtr="0" compatLnSpc="1">
            <a:prstTxWarp prst="textNoShape">
              <a:avLst/>
            </a:prstTxWarp>
            <a:normAutofit/>
          </a:bodyPr>
          <a:lstStyle/>
          <a:p>
            <a:pPr marL="571500" indent="-228600">
              <a:lnSpc>
                <a:spcPct val="90000"/>
              </a:lnSpc>
              <a:spcBef>
                <a:spcPct val="20000"/>
              </a:spcBef>
              <a:buFont typeface="Arial" panose="020B0604020202020204" pitchFamily="34" charset="0"/>
              <a:buChar char="•"/>
              <a:defRPr/>
            </a:pPr>
            <a:r>
              <a:rPr lang="en-US" sz="2400" b="0" i="0">
                <a:solidFill>
                  <a:schemeClr val="bg1"/>
                </a:solidFill>
                <a:effectLst/>
              </a:rPr>
              <a:t>For over 75 years we have been the lead membership association for the optical profession</a:t>
            </a:r>
          </a:p>
          <a:p>
            <a:pPr indent="-228600">
              <a:lnSpc>
                <a:spcPct val="90000"/>
              </a:lnSpc>
              <a:spcBef>
                <a:spcPct val="20000"/>
              </a:spcBef>
              <a:buFont typeface="Arial" panose="020B0604020202020204" pitchFamily="34" charset="0"/>
              <a:buChar char="•"/>
              <a:defRPr/>
            </a:pPr>
            <a:endParaRPr lang="en-US" sz="2400" b="0" i="0">
              <a:solidFill>
                <a:schemeClr val="bg1"/>
              </a:solidFill>
              <a:effectLst/>
            </a:endParaRPr>
          </a:p>
          <a:p>
            <a:pPr marL="571500" indent="-228600">
              <a:lnSpc>
                <a:spcPct val="90000"/>
              </a:lnSpc>
              <a:spcBef>
                <a:spcPct val="20000"/>
              </a:spcBef>
              <a:buFont typeface="Arial" panose="020B0604020202020204" pitchFamily="34" charset="0"/>
              <a:buChar char="•"/>
              <a:defRPr/>
            </a:pPr>
            <a:r>
              <a:rPr lang="en-US" sz="2400">
                <a:solidFill>
                  <a:schemeClr val="bg1"/>
                </a:solidFill>
              </a:rPr>
              <a:t>W</a:t>
            </a:r>
            <a:r>
              <a:rPr lang="en-US" sz="2400" b="0" i="0">
                <a:solidFill>
                  <a:schemeClr val="bg1"/>
                </a:solidFill>
                <a:effectLst/>
              </a:rPr>
              <a:t>e serve, protect and promote the interests of our members and, through them, the UK’s eye health </a:t>
            </a:r>
          </a:p>
          <a:p>
            <a:pPr indent="-228600">
              <a:lnSpc>
                <a:spcPct val="90000"/>
              </a:lnSpc>
              <a:spcBef>
                <a:spcPct val="20000"/>
              </a:spcBef>
              <a:buFont typeface="Arial" panose="020B0604020202020204" pitchFamily="34" charset="0"/>
              <a:buChar char="•"/>
              <a:defRPr/>
            </a:pPr>
            <a:endParaRPr lang="en-US" sz="2400" b="0" i="0">
              <a:solidFill>
                <a:schemeClr val="bg1"/>
              </a:solidFill>
              <a:effectLst/>
            </a:endParaRPr>
          </a:p>
          <a:p>
            <a:pPr marL="571500" indent="-228600">
              <a:lnSpc>
                <a:spcPct val="90000"/>
              </a:lnSpc>
              <a:spcBef>
                <a:spcPct val="20000"/>
              </a:spcBef>
              <a:buFont typeface="Arial" panose="020B0604020202020204" pitchFamily="34" charset="0"/>
              <a:buChar char="•"/>
              <a:defRPr/>
            </a:pPr>
            <a:r>
              <a:rPr lang="en-US" sz="2400">
                <a:solidFill>
                  <a:schemeClr val="bg1"/>
                </a:solidFill>
              </a:rPr>
              <a:t>We support you with a range of valued services and benefits</a:t>
            </a:r>
          </a:p>
          <a:p>
            <a:pPr marL="457178" indent="-228600">
              <a:lnSpc>
                <a:spcPct val="90000"/>
              </a:lnSpc>
              <a:spcBef>
                <a:spcPct val="20000"/>
              </a:spcBef>
              <a:buFont typeface="Arial" panose="020B0604020202020204" pitchFamily="34" charset="0"/>
              <a:buChar char="•"/>
              <a:defRPr/>
            </a:pPr>
            <a:endParaRPr lang="en-US" sz="2200">
              <a:solidFill>
                <a:schemeClr val="bg1"/>
              </a:solidFill>
            </a:endParaRPr>
          </a:p>
          <a:p>
            <a:pPr marL="457178" indent="-228600">
              <a:lnSpc>
                <a:spcPct val="90000"/>
              </a:lnSpc>
              <a:spcBef>
                <a:spcPct val="20000"/>
              </a:spcBef>
              <a:buFont typeface="Arial" panose="020B0604020202020204" pitchFamily="34" charset="0"/>
              <a:buChar char="•"/>
              <a:defRPr/>
            </a:pPr>
            <a:endParaRPr lang="en-US" sz="2200">
              <a:solidFill>
                <a:schemeClr val="bg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440D9821-5714-259C-1ABD-11F66C95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07660" cy="1447060"/>
          </a:xfrm>
          <a:prstGeom prst="rect">
            <a:avLst/>
          </a:prstGeom>
        </p:spPr>
      </p:pic>
    </p:spTree>
    <p:extLst>
      <p:ext uri="{BB962C8B-B14F-4D97-AF65-F5344CB8AC3E}">
        <p14:creationId xmlns:p14="http://schemas.microsoft.com/office/powerpoint/2010/main" val="34376660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3" name="Picture 2" descr="A picture containing an optometry tutor and two female students">
            <a:extLst>
              <a:ext uri="{FF2B5EF4-FFF2-40B4-BE49-F238E27FC236}">
                <a16:creationId xmlns:a16="http://schemas.microsoft.com/office/drawing/2014/main" id="{49B7814F-B3A7-1BCA-FE54-8D7FF7D5714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1772" r="-1" b="-1"/>
          <a:stretch/>
        </p:blipFill>
        <p:spPr>
          <a:xfrm>
            <a:off x="0" y="-2"/>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6543560" y="276673"/>
            <a:ext cx="5047664"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r>
              <a:rPr lang="en-US" altLang="en-US" sz="4400" b="1">
                <a:latin typeface="+mn-lt"/>
                <a:ea typeface="+mj-ea"/>
                <a:cs typeface="+mj-cs"/>
              </a:rPr>
              <a:t>Your journey…</a:t>
            </a:r>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6284111" y="1878909"/>
            <a:ext cx="5307113" cy="3791284"/>
          </a:xfrm>
          <a:prstGeom prst="rect">
            <a:avLst/>
          </a:prstGeom>
        </p:spPr>
        <p:txBody>
          <a:bodyPr vert="horz" lIns="91440" tIns="45720" rIns="91440" bIns="45720" numCol="1" rtlCol="0" anchor="t" anchorCtr="0" compatLnSpc="1">
            <a:prstTxWarp prst="textNoShape">
              <a:avLst/>
            </a:prstTxWarp>
            <a:noAutofit/>
          </a:bodyPr>
          <a:lstStyle/>
          <a:p>
            <a:pPr marL="608965" indent="-228600">
              <a:lnSpc>
                <a:spcPct val="90000"/>
              </a:lnSpc>
              <a:spcBef>
                <a:spcPct val="20000"/>
              </a:spcBef>
              <a:buFont typeface="Arial" panose="020B0604020202020204" pitchFamily="34" charset="0"/>
              <a:buChar char="•"/>
              <a:defRPr/>
            </a:pPr>
            <a:r>
              <a:rPr lang="en-US" sz="2400" dirty="0"/>
              <a:t>At university for four years with scheduled clinical placements </a:t>
            </a:r>
            <a:endParaRPr lang="en-US" sz="2400" dirty="0">
              <a:cs typeface="Calibri" panose="020F0502020204030204"/>
            </a:endParaRPr>
          </a:p>
          <a:p>
            <a:pPr marL="608965" indent="-228600">
              <a:lnSpc>
                <a:spcPct val="90000"/>
              </a:lnSpc>
              <a:spcBef>
                <a:spcPct val="20000"/>
              </a:spcBef>
              <a:buFont typeface="Arial" panose="020B0604020202020204" pitchFamily="34" charset="0"/>
              <a:buChar char="•"/>
              <a:defRPr/>
            </a:pPr>
            <a:endParaRPr lang="en-US" sz="2400">
              <a:cs typeface="Calibri" panose="020F0502020204030204"/>
            </a:endParaRPr>
          </a:p>
          <a:p>
            <a:pPr marL="608965" indent="-228600">
              <a:lnSpc>
                <a:spcPct val="90000"/>
              </a:lnSpc>
              <a:spcBef>
                <a:spcPct val="20000"/>
              </a:spcBef>
              <a:buFont typeface="Arial" panose="020B0604020202020204" pitchFamily="34" charset="0"/>
              <a:buChar char="•"/>
              <a:defRPr/>
            </a:pPr>
            <a:r>
              <a:rPr lang="en-US" sz="2400" dirty="0"/>
              <a:t>Then qualifying assessments</a:t>
            </a:r>
            <a:endParaRPr lang="en-US" sz="2400" dirty="0">
              <a:cs typeface="Calibri" panose="020F0502020204030204"/>
            </a:endParaRPr>
          </a:p>
          <a:p>
            <a:pPr marL="608965" indent="-228600">
              <a:lnSpc>
                <a:spcPct val="90000"/>
              </a:lnSpc>
              <a:spcBef>
                <a:spcPct val="20000"/>
              </a:spcBef>
              <a:buFont typeface="Arial" panose="020B0604020202020204" pitchFamily="34" charset="0"/>
              <a:buChar char="•"/>
              <a:defRPr/>
            </a:pPr>
            <a:endParaRPr lang="en-US" sz="2400">
              <a:highlight>
                <a:srgbClr val="FFFF00"/>
              </a:highlight>
              <a:cs typeface="Calibri" panose="020F0502020204030204"/>
            </a:endParaRPr>
          </a:p>
          <a:p>
            <a:pPr marL="608965" indent="-228600">
              <a:lnSpc>
                <a:spcPct val="90000"/>
              </a:lnSpc>
              <a:spcBef>
                <a:spcPct val="20000"/>
              </a:spcBef>
              <a:buFont typeface="Arial" panose="020B0604020202020204" pitchFamily="34" charset="0"/>
              <a:buChar char="•"/>
              <a:defRPr/>
            </a:pPr>
            <a:r>
              <a:rPr lang="en-US" sz="2400" dirty="0"/>
              <a:t>Once qualified, you are required to have medical malpractice insurance </a:t>
            </a:r>
            <a:endParaRPr lang="en-US" sz="2400" dirty="0">
              <a:cs typeface="Calibri"/>
            </a:endParaRPr>
          </a:p>
          <a:p>
            <a:pPr indent="-228600">
              <a:lnSpc>
                <a:spcPct val="90000"/>
              </a:lnSpc>
              <a:spcBef>
                <a:spcPct val="20000"/>
              </a:spcBef>
              <a:buFont typeface="Arial" panose="020B0604020202020204" pitchFamily="34" charset="0"/>
              <a:buChar char="•"/>
              <a:defRPr/>
            </a:pPr>
            <a:endParaRPr lang="en-US" sz="2800"/>
          </a:p>
          <a:p>
            <a:pPr marL="456565" indent="-228600">
              <a:lnSpc>
                <a:spcPct val="90000"/>
              </a:lnSpc>
              <a:spcBef>
                <a:spcPct val="20000"/>
              </a:spcBef>
              <a:buFont typeface="Arial" panose="020B0604020202020204" pitchFamily="34" charset="0"/>
              <a:buChar char="•"/>
              <a:defRPr/>
            </a:pPr>
            <a:endParaRPr lang="en-US" sz="2800">
              <a:cs typeface="Calibri" panose="020F0502020204030204"/>
            </a:endParaRPr>
          </a:p>
          <a:p>
            <a:pPr marL="456565" indent="-228600">
              <a:lnSpc>
                <a:spcPct val="90000"/>
              </a:lnSpc>
              <a:spcBef>
                <a:spcPct val="20000"/>
              </a:spcBef>
              <a:buFont typeface="Arial" panose="020B0604020202020204" pitchFamily="34" charset="0"/>
              <a:buChar char="•"/>
              <a:defRPr/>
            </a:pPr>
            <a:endParaRPr lang="en-US" sz="2800">
              <a:cs typeface="Calibri" panose="020F0502020204030204"/>
            </a:endParaRPr>
          </a:p>
        </p:txBody>
      </p:sp>
      <p:pic>
        <p:nvPicPr>
          <p:cNvPr id="4" name="Picture 3" descr="A picture containing graphical user interface&#10;&#10;Description automatically generated">
            <a:extLst>
              <a:ext uri="{FF2B5EF4-FFF2-40B4-BE49-F238E27FC236}">
                <a16:creationId xmlns:a16="http://schemas.microsoft.com/office/drawing/2014/main" id="{586DE73A-F9FD-1AEC-10CD-99394BC17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6460"/>
            <a:ext cx="2408901" cy="1241540"/>
          </a:xfrm>
          <a:prstGeom prst="rect">
            <a:avLst/>
          </a:prstGeom>
        </p:spPr>
      </p:pic>
    </p:spTree>
    <p:extLst>
      <p:ext uri="{BB962C8B-B14F-4D97-AF65-F5344CB8AC3E}">
        <p14:creationId xmlns:p14="http://schemas.microsoft.com/office/powerpoint/2010/main" val="250904704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D241727-9211-4CCB-9C37-D65BD5EA4CEB}"/>
              </a:ext>
            </a:extLst>
          </p:cNvPr>
          <p:cNvSpPr txBox="1">
            <a:spLocks noGrp="1" noRot="1" noMove="1" noResize="1" noEditPoints="1" noAdjustHandles="1" noChangeArrowheads="1" noChangeShapeType="1"/>
          </p:cNvSpPr>
          <p:nvPr/>
        </p:nvSpPr>
        <p:spPr bwMode="auto">
          <a:xfrm>
            <a:off x="611041" y="2884848"/>
            <a:ext cx="5449957" cy="3694801"/>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fontScale="62500" lnSpcReduction="20000"/>
          </a:bodyPr>
          <a:lstStyle/>
          <a:p>
            <a:pPr marL="571500" indent="-571500" defTabSz="1219140">
              <a:lnSpc>
                <a:spcPct val="120000"/>
              </a:lnSpc>
              <a:spcBef>
                <a:spcPct val="20000"/>
              </a:spcBef>
              <a:buFont typeface="Arial" panose="020B0604020202020204" pitchFamily="34" charset="0"/>
              <a:buChar char="•"/>
              <a:defRPr/>
            </a:pPr>
            <a:r>
              <a:rPr lang="en-GB" sz="4600">
                <a:solidFill>
                  <a:prstClr val="black"/>
                </a:solidFill>
                <a:latin typeface="Calibri"/>
                <a:ea typeface="ＭＳ Ｐゴシック" pitchFamily="34" charset="-128"/>
              </a:rPr>
              <a:t>Must register to study and practice optometry</a:t>
            </a:r>
          </a:p>
          <a:p>
            <a:pPr marL="571500" indent="-571500" defTabSz="1219140">
              <a:lnSpc>
                <a:spcPct val="120000"/>
              </a:lnSpc>
              <a:spcBef>
                <a:spcPct val="20000"/>
              </a:spcBef>
              <a:buFont typeface="Arial" panose="020B0604020202020204" pitchFamily="34" charset="0"/>
              <a:buChar char="•"/>
              <a:defRPr/>
            </a:pPr>
            <a:r>
              <a:rPr lang="en-GB" sz="4600">
                <a:solidFill>
                  <a:prstClr val="black"/>
                </a:solidFill>
                <a:latin typeface="Calibri"/>
                <a:ea typeface="ＭＳ Ｐゴシック" pitchFamily="34" charset="-128"/>
              </a:rPr>
              <a:t>Regulatory body</a:t>
            </a:r>
          </a:p>
          <a:p>
            <a:pPr marL="571500" indent="-571500" defTabSz="1219140">
              <a:lnSpc>
                <a:spcPct val="120000"/>
              </a:lnSpc>
              <a:spcBef>
                <a:spcPct val="20000"/>
              </a:spcBef>
              <a:buFont typeface="Arial" panose="020B0604020202020204" pitchFamily="34" charset="0"/>
              <a:buChar char="•"/>
              <a:defRPr/>
            </a:pPr>
            <a:r>
              <a:rPr lang="en-GB" sz="4600">
                <a:solidFill>
                  <a:prstClr val="black"/>
                </a:solidFill>
                <a:latin typeface="Calibri"/>
                <a:ea typeface="ＭＳ Ｐゴシック" pitchFamily="34" charset="-128"/>
              </a:rPr>
              <a:t>First interest is protecting the public</a:t>
            </a:r>
          </a:p>
          <a:p>
            <a:pPr marL="571500" indent="-571500" defTabSz="1219140">
              <a:lnSpc>
                <a:spcPct val="120000"/>
              </a:lnSpc>
              <a:spcBef>
                <a:spcPct val="20000"/>
              </a:spcBef>
              <a:buFont typeface="Arial" panose="020B0604020202020204" pitchFamily="34" charset="0"/>
              <a:buChar char="•"/>
              <a:defRPr/>
            </a:pPr>
            <a:r>
              <a:rPr lang="en-GB" sz="4600">
                <a:solidFill>
                  <a:prstClr val="black"/>
                </a:solidFill>
                <a:latin typeface="Calibri"/>
                <a:ea typeface="ＭＳ Ｐゴシック" pitchFamily="34" charset="-128"/>
              </a:rPr>
              <a:t>Investigates fitness to practice</a:t>
            </a:r>
          </a:p>
          <a:p>
            <a:pPr marL="457178" indent="-457178" defTabSz="1219140">
              <a:spcBef>
                <a:spcPct val="20000"/>
              </a:spcBef>
              <a:defRPr/>
            </a:pPr>
            <a:endParaRPr lang="en-GB" sz="5333">
              <a:solidFill>
                <a:prstClr val="black"/>
              </a:solidFill>
              <a:latin typeface="Calibri"/>
              <a:ea typeface="ＭＳ Ｐゴシック" pitchFamily="34" charset="-128"/>
            </a:endParaRPr>
          </a:p>
        </p:txBody>
      </p:sp>
      <p:sp>
        <p:nvSpPr>
          <p:cNvPr id="2" name="Subtitle 2">
            <a:extLst>
              <a:ext uri="{FF2B5EF4-FFF2-40B4-BE49-F238E27FC236}">
                <a16:creationId xmlns:a16="http://schemas.microsoft.com/office/drawing/2014/main" id="{CDF8D5CC-5DDB-AE7F-E201-E09D4BCF1F58}"/>
              </a:ext>
            </a:extLst>
          </p:cNvPr>
          <p:cNvSpPr txBox="1">
            <a:spLocks noGrp="1" noRot="1" noMove="1" noResize="1" noEditPoints="1" noAdjustHandles="1" noChangeArrowheads="1" noChangeShapeType="1"/>
          </p:cNvSpPr>
          <p:nvPr/>
        </p:nvSpPr>
        <p:spPr bwMode="auto">
          <a:xfrm>
            <a:off x="7002966" y="2851395"/>
            <a:ext cx="5189034" cy="3694801"/>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lnSpcReduction="10000"/>
          </a:bodyPr>
          <a:lstStyle/>
          <a:p>
            <a:pPr marL="685800" indent="-685800" defTabSz="1219140">
              <a:spcBef>
                <a:spcPct val="20000"/>
              </a:spcBef>
              <a:buFont typeface="Arial" panose="020B0604020202020204" pitchFamily="34" charset="0"/>
              <a:buChar char="•"/>
              <a:defRPr/>
            </a:pPr>
            <a:r>
              <a:rPr lang="en-US" sz="2900" dirty="0">
                <a:solidFill>
                  <a:prstClr val="black"/>
                </a:solidFill>
                <a:latin typeface="Calibri"/>
                <a:ea typeface="ＭＳ Ｐゴシック"/>
              </a:rPr>
              <a:t>Set up for the public benefit</a:t>
            </a:r>
          </a:p>
          <a:p>
            <a:pPr marL="685800" indent="-685800" defTabSz="1219140">
              <a:spcBef>
                <a:spcPct val="20000"/>
              </a:spcBef>
              <a:buFont typeface="Arial" panose="020B0604020202020204" pitchFamily="34" charset="0"/>
              <a:buChar char="•"/>
              <a:defRPr/>
            </a:pPr>
            <a:r>
              <a:rPr lang="en-GB" sz="2900" dirty="0">
                <a:solidFill>
                  <a:prstClr val="black"/>
                </a:solidFill>
                <a:latin typeface="Calibri"/>
                <a:ea typeface="ＭＳ Ｐゴシック"/>
              </a:rPr>
              <a:t>Run the current pre-registration scheme for the GOC and facilitate the new ETR scheme with a selection of universities</a:t>
            </a:r>
            <a:endParaRPr lang="en-GB" sz="2900" dirty="0">
              <a:solidFill>
                <a:prstClr val="black"/>
              </a:solidFill>
              <a:latin typeface="Calibri"/>
              <a:ea typeface="ＭＳ Ｐゴシック"/>
              <a:cs typeface="Calibri"/>
            </a:endParaRPr>
          </a:p>
          <a:p>
            <a:pPr marL="685800" indent="-685800" defTabSz="1219140">
              <a:spcBef>
                <a:spcPct val="20000"/>
              </a:spcBef>
              <a:buFont typeface="Arial" panose="020B0604020202020204" pitchFamily="34" charset="0"/>
              <a:buChar char="•"/>
              <a:defRPr/>
            </a:pPr>
            <a:r>
              <a:rPr lang="en-GB" sz="2900" dirty="0">
                <a:solidFill>
                  <a:prstClr val="black"/>
                </a:solidFill>
                <a:latin typeface="Calibri"/>
                <a:ea typeface="ＭＳ Ｐゴシック"/>
              </a:rPr>
              <a:t>Look after the guidelines and ethics of the profession</a:t>
            </a:r>
            <a:endParaRPr lang="en-GB" sz="2900" dirty="0">
              <a:solidFill>
                <a:prstClr val="black"/>
              </a:solidFill>
              <a:latin typeface="Calibri"/>
              <a:ea typeface="ＭＳ Ｐゴシック"/>
              <a:cs typeface="Calibri"/>
            </a:endParaRPr>
          </a:p>
        </p:txBody>
      </p:sp>
      <p:pic>
        <p:nvPicPr>
          <p:cNvPr id="4" name="Picture 3" descr="Text&#10;&#10;Description automatically generated with low confidence">
            <a:extLst>
              <a:ext uri="{FF2B5EF4-FFF2-40B4-BE49-F238E27FC236}">
                <a16:creationId xmlns:a16="http://schemas.microsoft.com/office/drawing/2014/main" id="{22C93634-DB8E-4931-1726-D0276895F02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27900" y="1886489"/>
            <a:ext cx="3048000" cy="667512"/>
          </a:xfrm>
          <a:prstGeom prst="rect">
            <a:avLst/>
          </a:prstGeom>
        </p:spPr>
      </p:pic>
      <p:pic>
        <p:nvPicPr>
          <p:cNvPr id="11" name="Picture 10" descr="A blue logo with white text&#10;&#10;Description automatically generated with low confidence">
            <a:extLst>
              <a:ext uri="{FF2B5EF4-FFF2-40B4-BE49-F238E27FC236}">
                <a16:creationId xmlns:a16="http://schemas.microsoft.com/office/drawing/2014/main" id="{B5C4AE0F-AEAF-B723-28C7-77A0614B33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02503" y="1672683"/>
            <a:ext cx="2499555" cy="881317"/>
          </a:xfrm>
          <a:prstGeom prst="rect">
            <a:avLst/>
          </a:prstGeom>
        </p:spPr>
      </p:pic>
      <p:sp>
        <p:nvSpPr>
          <p:cNvPr id="13" name="Title 1">
            <a:extLst>
              <a:ext uri="{FF2B5EF4-FFF2-40B4-BE49-F238E27FC236}">
                <a16:creationId xmlns:a16="http://schemas.microsoft.com/office/drawing/2014/main" id="{7968A7EB-033F-3713-A2F1-CE8E209937F4}"/>
              </a:ext>
            </a:extLst>
          </p:cNvPr>
          <p:cNvSpPr txBox="1">
            <a:spLocks/>
          </p:cNvSpPr>
          <p:nvPr/>
        </p:nvSpPr>
        <p:spPr bwMode="auto">
          <a:xfrm>
            <a:off x="2631688" y="16272"/>
            <a:ext cx="9071048"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ct val="90000"/>
              </a:lnSpc>
              <a:spcBef>
                <a:spcPct val="0"/>
              </a:spcBef>
              <a:spcAft>
                <a:spcPts val="600"/>
              </a:spcAft>
              <a:defRPr/>
            </a:pPr>
            <a:r>
              <a:rPr lang="en-US" altLang="en-US" sz="5400" b="1">
                <a:solidFill>
                  <a:srgbClr val="2D7CA5"/>
                </a:solidFill>
                <a:latin typeface="+mn-lt"/>
                <a:ea typeface="+mj-ea"/>
                <a:cs typeface="+mj-cs"/>
              </a:rPr>
              <a:t>Other optical bodies</a:t>
            </a:r>
          </a:p>
        </p:txBody>
      </p:sp>
    </p:spTree>
    <p:extLst>
      <p:ext uri="{BB962C8B-B14F-4D97-AF65-F5344CB8AC3E}">
        <p14:creationId xmlns:p14="http://schemas.microsoft.com/office/powerpoint/2010/main" val="4081325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468503" y="1370833"/>
            <a:ext cx="11323567" cy="92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219140" fontAlgn="base">
              <a:lnSpc>
                <a:spcPct val="80000"/>
              </a:lnSpc>
              <a:spcBef>
                <a:spcPct val="0"/>
              </a:spcBef>
              <a:spcAft>
                <a:spcPct val="0"/>
              </a:spcAft>
              <a:defRPr/>
            </a:pPr>
            <a:r>
              <a:rPr lang="en-US" altLang="en-US" sz="4800" b="1">
                <a:solidFill>
                  <a:srgbClr val="2D7CA5"/>
                </a:solidFill>
                <a:latin typeface="Calibri"/>
              </a:rPr>
              <a:t>We protect, support and represent you </a:t>
            </a:r>
            <a:endParaRPr lang="en-GB" altLang="en-US" sz="4800" b="1">
              <a:solidFill>
                <a:srgbClr val="2D7CA5"/>
              </a:solidFill>
              <a:latin typeface="Calibri"/>
            </a:endParaRPr>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827654" y="2680823"/>
            <a:ext cx="10964416" cy="3142355"/>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fontScale="62500" lnSpcReduction="20000"/>
          </a:bodyPr>
          <a:lstStyle/>
          <a:p>
            <a:pPr marL="685800" indent="-685800" defTabSz="1219140">
              <a:spcBef>
                <a:spcPct val="20000"/>
              </a:spcBef>
              <a:buFont typeface="Arial" panose="020B0604020202020204" pitchFamily="34" charset="0"/>
              <a:buChar char="•"/>
              <a:defRPr/>
            </a:pPr>
            <a:r>
              <a:rPr lang="en-GB" sz="5333" i="1">
                <a:solidFill>
                  <a:prstClr val="black"/>
                </a:solidFill>
                <a:latin typeface="Calibri"/>
                <a:ea typeface="ＭＳ Ｐゴシック" pitchFamily="34" charset="-128"/>
              </a:rPr>
              <a:t>Optometry Today </a:t>
            </a:r>
            <a:r>
              <a:rPr lang="en-GB" sz="5333">
                <a:solidFill>
                  <a:prstClr val="black"/>
                </a:solidFill>
                <a:latin typeface="Calibri"/>
                <a:ea typeface="ＭＳ Ｐゴシック" pitchFamily="34" charset="-128"/>
              </a:rPr>
              <a:t>(</a:t>
            </a:r>
            <a:r>
              <a:rPr lang="en-GB" sz="5333" i="1">
                <a:solidFill>
                  <a:prstClr val="black"/>
                </a:solidFill>
                <a:latin typeface="Calibri"/>
                <a:ea typeface="ＭＳ Ｐゴシック" pitchFamily="34" charset="-128"/>
              </a:rPr>
              <a:t>OT</a:t>
            </a:r>
            <a:r>
              <a:rPr lang="en-GB" sz="5333">
                <a:solidFill>
                  <a:prstClr val="black"/>
                </a:solidFill>
                <a:latin typeface="Calibri"/>
                <a:ea typeface="ＭＳ Ｐゴシック" pitchFamily="34" charset="-128"/>
              </a:rPr>
              <a:t>) journal </a:t>
            </a:r>
          </a:p>
          <a:p>
            <a:pPr marL="685800" indent="-685800" defTabSz="1219140">
              <a:spcBef>
                <a:spcPct val="20000"/>
              </a:spcBef>
              <a:buFont typeface="Arial" panose="020B0604020202020204" pitchFamily="34" charset="0"/>
              <a:buChar char="•"/>
              <a:defRPr/>
            </a:pPr>
            <a:r>
              <a:rPr lang="en-GB" sz="5333">
                <a:solidFill>
                  <a:prstClr val="black"/>
                </a:solidFill>
                <a:ea typeface="ＭＳ Ｐゴシック" pitchFamily="34" charset="-128"/>
              </a:rPr>
              <a:t>Online education library </a:t>
            </a:r>
          </a:p>
          <a:p>
            <a:pPr marL="685800" indent="-685800" defTabSz="1219140">
              <a:spcBef>
                <a:spcPct val="20000"/>
              </a:spcBef>
              <a:buFont typeface="Arial" panose="020B0604020202020204" pitchFamily="34" charset="0"/>
              <a:buChar char="•"/>
              <a:defRPr/>
            </a:pPr>
            <a:r>
              <a:rPr lang="en-GB" sz="5333">
                <a:solidFill>
                  <a:prstClr val="black"/>
                </a:solidFill>
                <a:ea typeface="ＭＳ Ｐゴシック" pitchFamily="34" charset="-128"/>
              </a:rPr>
              <a:t>Online career guidance and mentoring</a:t>
            </a:r>
          </a:p>
          <a:p>
            <a:pPr marL="685800" indent="-685800" defTabSz="1219140">
              <a:spcBef>
                <a:spcPct val="20000"/>
              </a:spcBef>
              <a:buFont typeface="Arial" panose="020B0604020202020204" pitchFamily="34" charset="0"/>
              <a:buChar char="•"/>
              <a:defRPr/>
            </a:pPr>
            <a:r>
              <a:rPr lang="en-GB" sz="5333">
                <a:solidFill>
                  <a:prstClr val="black"/>
                </a:solidFill>
                <a:ea typeface="ＭＳ Ｐゴシック" pitchFamily="34" charset="-128"/>
              </a:rPr>
              <a:t>Health and wellbeing resources</a:t>
            </a:r>
          </a:p>
          <a:p>
            <a:pPr marL="685800" indent="-685800" defTabSz="1219140">
              <a:spcBef>
                <a:spcPct val="20000"/>
              </a:spcBef>
              <a:buFont typeface="Arial" panose="020B0604020202020204" pitchFamily="34" charset="0"/>
              <a:buChar char="•"/>
              <a:defRPr/>
            </a:pPr>
            <a:r>
              <a:rPr lang="en-GB" sz="5333">
                <a:solidFill>
                  <a:prstClr val="black"/>
                </a:solidFill>
                <a:ea typeface="ＭＳ Ｐゴシック" pitchFamily="34" charset="-128"/>
              </a:rPr>
              <a:t>Your voice represented</a:t>
            </a:r>
          </a:p>
          <a:p>
            <a:pPr marL="685800" indent="-685800" defTabSz="1219140">
              <a:spcBef>
                <a:spcPct val="20000"/>
              </a:spcBef>
              <a:buFont typeface="Arial" panose="020B0604020202020204" pitchFamily="34" charset="0"/>
              <a:buChar char="•"/>
              <a:defRPr/>
            </a:pPr>
            <a:r>
              <a:rPr lang="en-GB" sz="5333">
                <a:solidFill>
                  <a:prstClr val="black"/>
                </a:solidFill>
                <a:latin typeface="Calibri"/>
                <a:ea typeface="ＭＳ Ｐゴシック" pitchFamily="34" charset="-128"/>
              </a:rPr>
              <a:t>Legal, regulatory and employment law expertise</a:t>
            </a:r>
            <a:r>
              <a:rPr lang="en-GB" sz="5333">
                <a:solidFill>
                  <a:prstClr val="black"/>
                </a:solidFill>
                <a:ea typeface="ＭＳ Ｐゴシック" pitchFamily="34" charset="-128"/>
              </a:rPr>
              <a:t> </a:t>
            </a:r>
          </a:p>
          <a:p>
            <a:pPr marL="685800" indent="-685800" defTabSz="1219140">
              <a:spcBef>
                <a:spcPct val="20000"/>
              </a:spcBef>
              <a:buFont typeface="Arial" panose="020B0604020202020204" pitchFamily="34" charset="0"/>
              <a:buChar char="•"/>
              <a:defRPr/>
            </a:pPr>
            <a:endParaRPr lang="en-GB" sz="5333">
              <a:solidFill>
                <a:prstClr val="black"/>
              </a:solidFill>
              <a:latin typeface="Calibri"/>
              <a:ea typeface="ＭＳ Ｐゴシック" pitchFamily="34" charset="-128"/>
            </a:endParaRPr>
          </a:p>
        </p:txBody>
      </p:sp>
      <p:pic>
        <p:nvPicPr>
          <p:cNvPr id="3" name="Picture 2">
            <a:extLst>
              <a:ext uri="{FF2B5EF4-FFF2-40B4-BE49-F238E27FC236}">
                <a16:creationId xmlns:a16="http://schemas.microsoft.com/office/drawing/2014/main" id="{E4F58CF2-41A1-671F-EFF6-6B169B7C2494}"/>
              </a:ext>
            </a:extLst>
          </p:cNvPr>
          <p:cNvPicPr>
            <a:picLocks noChangeAspect="1"/>
          </p:cNvPicPr>
          <p:nvPr/>
        </p:nvPicPr>
        <p:blipFill>
          <a:blip r:embed="rId4"/>
          <a:stretch>
            <a:fillRect/>
          </a:stretch>
        </p:blipFill>
        <p:spPr>
          <a:xfrm>
            <a:off x="11011488" y="1833065"/>
            <a:ext cx="855968" cy="4286747"/>
          </a:xfrm>
          <a:prstGeom prst="rect">
            <a:avLst/>
          </a:prstGeom>
        </p:spPr>
      </p:pic>
    </p:spTree>
    <p:extLst>
      <p:ext uri="{BB962C8B-B14F-4D97-AF65-F5344CB8AC3E}">
        <p14:creationId xmlns:p14="http://schemas.microsoft.com/office/powerpoint/2010/main" val="197490422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7CA5"/>
        </a:solidFill>
        <a:effectLst/>
      </p:bgPr>
    </p:bg>
    <p:spTree>
      <p:nvGrpSpPr>
        <p:cNvPr id="1" name=""/>
        <p:cNvGrpSpPr/>
        <p:nvPr/>
      </p:nvGrpSpPr>
      <p:grpSpPr>
        <a:xfrm>
          <a:off x="0" y="0"/>
          <a:ext cx="0" cy="0"/>
          <a:chOff x="0" y="0"/>
          <a:chExt cx="0" cy="0"/>
        </a:xfrm>
      </p:grpSpPr>
      <p:pic>
        <p:nvPicPr>
          <p:cNvPr id="9" name="Graphic 8" descr="Money with solid fill">
            <a:extLst>
              <a:ext uri="{FF2B5EF4-FFF2-40B4-BE49-F238E27FC236}">
                <a16:creationId xmlns:a16="http://schemas.microsoft.com/office/drawing/2014/main" id="{E98AF40E-443F-9D88-B521-B3A33D91BE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576" y="4433721"/>
            <a:ext cx="1414930" cy="1414930"/>
          </a:xfrm>
          <a:prstGeom prst="rect">
            <a:avLst/>
          </a:prstGeom>
        </p:spPr>
      </p:pic>
      <p:sp>
        <p:nvSpPr>
          <p:cNvPr id="2" name="TextBox 1">
            <a:extLst>
              <a:ext uri="{FF2B5EF4-FFF2-40B4-BE49-F238E27FC236}">
                <a16:creationId xmlns:a16="http://schemas.microsoft.com/office/drawing/2014/main" id="{9B6203F1-3EB2-B2BD-5465-AB505209E4AF}"/>
              </a:ext>
            </a:extLst>
          </p:cNvPr>
          <p:cNvSpPr txBox="1"/>
          <p:nvPr/>
        </p:nvSpPr>
        <p:spPr>
          <a:xfrm>
            <a:off x="-481562" y="2181732"/>
            <a:ext cx="10621765" cy="1938992"/>
          </a:xfrm>
          <a:prstGeom prst="rect">
            <a:avLst/>
          </a:prstGeom>
          <a:noFill/>
        </p:spPr>
        <p:txBody>
          <a:bodyPr wrap="square" rtlCol="0">
            <a:spAutoFit/>
          </a:bodyPr>
          <a:lstStyle/>
          <a:p>
            <a:pPr algn="ctr"/>
            <a:r>
              <a:rPr lang="en-GB" sz="6000" b="1">
                <a:solidFill>
                  <a:schemeClr val="bg1"/>
                </a:solidFill>
                <a:latin typeface="Calibri"/>
                <a:ea typeface="ＭＳ Ｐゴシック" panose="020B0600070205080204" pitchFamily="34" charset="-128"/>
              </a:rPr>
              <a:t>All completely free </a:t>
            </a:r>
          </a:p>
          <a:p>
            <a:pPr algn="ctr"/>
            <a:r>
              <a:rPr lang="en-GB" sz="6000" b="1">
                <a:solidFill>
                  <a:schemeClr val="bg1"/>
                </a:solidFill>
                <a:latin typeface="Calibri"/>
                <a:ea typeface="ＭＳ Ｐゴシック" panose="020B0600070205080204" pitchFamily="34" charset="-128"/>
              </a:rPr>
              <a:t>until you qualify!</a:t>
            </a:r>
          </a:p>
        </p:txBody>
      </p:sp>
      <p:pic>
        <p:nvPicPr>
          <p:cNvPr id="6" name="Graphic 5" descr="Coins outline">
            <a:extLst>
              <a:ext uri="{FF2B5EF4-FFF2-40B4-BE49-F238E27FC236}">
                <a16:creationId xmlns:a16="http://schemas.microsoft.com/office/drawing/2014/main" id="{29A3B232-77F9-2867-45B4-FEDEE17841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7473" y="4884769"/>
            <a:ext cx="1246724" cy="124672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F1529177-FBE4-7026-07AE-3BA86FD8B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423798" cy="1764616"/>
          </a:xfrm>
          <a:prstGeom prst="rect">
            <a:avLst/>
          </a:prstGeom>
        </p:spPr>
      </p:pic>
      <p:pic>
        <p:nvPicPr>
          <p:cNvPr id="4" name="Graphic 3" descr="Credit card with solid fill">
            <a:extLst>
              <a:ext uri="{FF2B5EF4-FFF2-40B4-BE49-F238E27FC236}">
                <a16:creationId xmlns:a16="http://schemas.microsoft.com/office/drawing/2014/main" id="{34A787F8-10D0-607D-88D5-AE6DC2BA7A5C}"/>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230289">
            <a:off x="6115449" y="4288392"/>
            <a:ext cx="1082965" cy="1082965"/>
          </a:xfrm>
          <a:prstGeom prst="rect">
            <a:avLst/>
          </a:prstGeom>
        </p:spPr>
      </p:pic>
      <p:sp>
        <p:nvSpPr>
          <p:cNvPr id="7" name="Multiplication Sign 6">
            <a:extLst>
              <a:ext uri="{FF2B5EF4-FFF2-40B4-BE49-F238E27FC236}">
                <a16:creationId xmlns:a16="http://schemas.microsoft.com/office/drawing/2014/main" id="{3C97CE07-DE2F-087A-19DC-BF040C39C1F9}"/>
              </a:ext>
            </a:extLst>
          </p:cNvPr>
          <p:cNvSpPr>
            <a:spLocks noGrp="1" noRot="1" noMove="1" noResize="1" noEditPoints="1" noAdjustHandles="1" noChangeArrowheads="1" noChangeShapeType="1"/>
          </p:cNvSpPr>
          <p:nvPr/>
        </p:nvSpPr>
        <p:spPr>
          <a:xfrm>
            <a:off x="5767179" y="4575141"/>
            <a:ext cx="1779503" cy="1414931"/>
          </a:xfrm>
          <a:custGeom>
            <a:avLst/>
            <a:gdLst>
              <a:gd name="connsiteX0" fmla="*/ 323833 w 1779503"/>
              <a:gd name="connsiteY0" fmla="*/ 470073 h 1414931"/>
              <a:gd name="connsiteX1" fmla="*/ 530951 w 1779503"/>
              <a:gd name="connsiteY1" fmla="*/ 209589 h 1414931"/>
              <a:gd name="connsiteX2" fmla="*/ 889752 w 1779503"/>
              <a:gd name="connsiteY2" fmla="*/ 494880 h 1414931"/>
              <a:gd name="connsiteX3" fmla="*/ 1248552 w 1779503"/>
              <a:gd name="connsiteY3" fmla="*/ 209589 h 1414931"/>
              <a:gd name="connsiteX4" fmla="*/ 1455670 w 1779503"/>
              <a:gd name="connsiteY4" fmla="*/ 470073 h 1414931"/>
              <a:gd name="connsiteX5" fmla="*/ 1157111 w 1779503"/>
              <a:gd name="connsiteY5" fmla="*/ 707466 h 1414931"/>
              <a:gd name="connsiteX6" fmla="*/ 1455670 w 1779503"/>
              <a:gd name="connsiteY6" fmla="*/ 944858 h 1414931"/>
              <a:gd name="connsiteX7" fmla="*/ 1248552 w 1779503"/>
              <a:gd name="connsiteY7" fmla="*/ 1205342 h 1414931"/>
              <a:gd name="connsiteX8" fmla="*/ 889752 w 1779503"/>
              <a:gd name="connsiteY8" fmla="*/ 920051 h 1414931"/>
              <a:gd name="connsiteX9" fmla="*/ 530951 w 1779503"/>
              <a:gd name="connsiteY9" fmla="*/ 1205342 h 1414931"/>
              <a:gd name="connsiteX10" fmla="*/ 323833 w 1779503"/>
              <a:gd name="connsiteY10" fmla="*/ 944858 h 1414931"/>
              <a:gd name="connsiteX11" fmla="*/ 622392 w 1779503"/>
              <a:gd name="connsiteY11" fmla="*/ 707466 h 1414931"/>
              <a:gd name="connsiteX12" fmla="*/ 323833 w 1779503"/>
              <a:gd name="connsiteY12" fmla="*/ 470073 h 14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503" h="1414931" fill="none" extrusionOk="0">
                <a:moveTo>
                  <a:pt x="323833" y="470073"/>
                </a:moveTo>
                <a:cubicBezTo>
                  <a:pt x="392663" y="421513"/>
                  <a:pt x="478331" y="288164"/>
                  <a:pt x="530951" y="209589"/>
                </a:cubicBezTo>
                <a:cubicBezTo>
                  <a:pt x="604398" y="223902"/>
                  <a:pt x="740531" y="422230"/>
                  <a:pt x="889752" y="494880"/>
                </a:cubicBezTo>
                <a:cubicBezTo>
                  <a:pt x="974819" y="438507"/>
                  <a:pt x="1107529" y="275302"/>
                  <a:pt x="1248552" y="209589"/>
                </a:cubicBezTo>
                <a:cubicBezTo>
                  <a:pt x="1268880" y="247451"/>
                  <a:pt x="1410064" y="453360"/>
                  <a:pt x="1455670" y="470073"/>
                </a:cubicBezTo>
                <a:cubicBezTo>
                  <a:pt x="1349428" y="578137"/>
                  <a:pt x="1260700" y="596367"/>
                  <a:pt x="1157111" y="707466"/>
                </a:cubicBezTo>
                <a:cubicBezTo>
                  <a:pt x="1217028" y="752129"/>
                  <a:pt x="1317998" y="816787"/>
                  <a:pt x="1455670" y="944858"/>
                </a:cubicBezTo>
                <a:cubicBezTo>
                  <a:pt x="1434695" y="1015989"/>
                  <a:pt x="1298336" y="1179021"/>
                  <a:pt x="1248552" y="1205342"/>
                </a:cubicBezTo>
                <a:cubicBezTo>
                  <a:pt x="1140770" y="1137273"/>
                  <a:pt x="967411" y="998519"/>
                  <a:pt x="889752" y="920051"/>
                </a:cubicBezTo>
                <a:cubicBezTo>
                  <a:pt x="835259" y="941269"/>
                  <a:pt x="718387" y="1082523"/>
                  <a:pt x="530951" y="1205342"/>
                </a:cubicBezTo>
                <a:cubicBezTo>
                  <a:pt x="451701" y="1135213"/>
                  <a:pt x="374417" y="977465"/>
                  <a:pt x="323833" y="944858"/>
                </a:cubicBezTo>
                <a:cubicBezTo>
                  <a:pt x="410179" y="835469"/>
                  <a:pt x="582171" y="721818"/>
                  <a:pt x="622392" y="707466"/>
                </a:cubicBezTo>
                <a:cubicBezTo>
                  <a:pt x="534667" y="624716"/>
                  <a:pt x="431845" y="590680"/>
                  <a:pt x="323833" y="470073"/>
                </a:cubicBezTo>
                <a:close/>
              </a:path>
              <a:path w="1779503" h="1414931" stroke="0" extrusionOk="0">
                <a:moveTo>
                  <a:pt x="323833" y="470073"/>
                </a:moveTo>
                <a:cubicBezTo>
                  <a:pt x="369875" y="432111"/>
                  <a:pt x="465198" y="282435"/>
                  <a:pt x="530951" y="209589"/>
                </a:cubicBezTo>
                <a:cubicBezTo>
                  <a:pt x="618812" y="301783"/>
                  <a:pt x="832326" y="399603"/>
                  <a:pt x="889752" y="494880"/>
                </a:cubicBezTo>
                <a:cubicBezTo>
                  <a:pt x="1011072" y="400867"/>
                  <a:pt x="1107139" y="321282"/>
                  <a:pt x="1248552" y="209589"/>
                </a:cubicBezTo>
                <a:cubicBezTo>
                  <a:pt x="1279073" y="243542"/>
                  <a:pt x="1375731" y="389317"/>
                  <a:pt x="1455670" y="470073"/>
                </a:cubicBezTo>
                <a:cubicBezTo>
                  <a:pt x="1332293" y="600351"/>
                  <a:pt x="1220341" y="660951"/>
                  <a:pt x="1157111" y="707466"/>
                </a:cubicBezTo>
                <a:cubicBezTo>
                  <a:pt x="1264417" y="761576"/>
                  <a:pt x="1361440" y="835709"/>
                  <a:pt x="1455670" y="944858"/>
                </a:cubicBezTo>
                <a:cubicBezTo>
                  <a:pt x="1418181" y="1009663"/>
                  <a:pt x="1348623" y="1079745"/>
                  <a:pt x="1248552" y="1205342"/>
                </a:cubicBezTo>
                <a:cubicBezTo>
                  <a:pt x="1213272" y="1125341"/>
                  <a:pt x="967548" y="971405"/>
                  <a:pt x="889752" y="920051"/>
                </a:cubicBezTo>
                <a:cubicBezTo>
                  <a:pt x="821101" y="994605"/>
                  <a:pt x="649139" y="1163851"/>
                  <a:pt x="530951" y="1205342"/>
                </a:cubicBezTo>
                <a:cubicBezTo>
                  <a:pt x="474276" y="1086365"/>
                  <a:pt x="352901" y="976252"/>
                  <a:pt x="323833" y="944858"/>
                </a:cubicBezTo>
                <a:cubicBezTo>
                  <a:pt x="376348" y="929199"/>
                  <a:pt x="567404" y="711366"/>
                  <a:pt x="622392" y="707466"/>
                </a:cubicBezTo>
                <a:cubicBezTo>
                  <a:pt x="491887" y="592870"/>
                  <a:pt x="451053" y="573016"/>
                  <a:pt x="323833" y="470073"/>
                </a:cubicBezTo>
                <a:close/>
              </a:path>
            </a:pathLst>
          </a:custGeom>
          <a:solidFill>
            <a:srgbClr val="FF0000"/>
          </a:solidFill>
          <a:ln w="3175">
            <a:noFill/>
            <a:extLst>
              <a:ext uri="{C807C97D-BFC1-408E-A445-0C87EB9F89A2}">
                <ask:lineSketchStyleProps xmlns:ask="http://schemas.microsoft.com/office/drawing/2018/sketchyshapes" sd="1219033472">
                  <a:prstGeom prst="mathMultiply">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635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B47BC6-34E2-4991-BDEF-B6D4376BD070}"/>
              </a:ext>
            </a:extLst>
          </p:cNvPr>
          <p:cNvSpPr txBox="1">
            <a:spLocks/>
          </p:cNvSpPr>
          <p:nvPr/>
        </p:nvSpPr>
        <p:spPr bwMode="auto">
          <a:xfrm>
            <a:off x="577208" y="1435737"/>
            <a:ext cx="9389752" cy="82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219140" fontAlgn="base">
              <a:lnSpc>
                <a:spcPct val="80000"/>
              </a:lnSpc>
              <a:spcBef>
                <a:spcPct val="0"/>
              </a:spcBef>
              <a:spcAft>
                <a:spcPct val="0"/>
              </a:spcAft>
              <a:defRPr/>
            </a:pPr>
            <a:r>
              <a:rPr lang="en-US" altLang="en-US" sz="5200" b="1">
                <a:solidFill>
                  <a:srgbClr val="226793"/>
                </a:solidFill>
                <a:latin typeface="Calibri"/>
              </a:rPr>
              <a:t>Protecting you </a:t>
            </a:r>
            <a:endParaRPr lang="en-GB" altLang="en-US" sz="5200" b="1">
              <a:solidFill>
                <a:srgbClr val="226793"/>
              </a:solidFill>
              <a:latin typeface="Calibri"/>
            </a:endParaRPr>
          </a:p>
        </p:txBody>
      </p:sp>
      <p:sp>
        <p:nvSpPr>
          <p:cNvPr id="6" name="Subtitle 2">
            <a:extLst>
              <a:ext uri="{FF2B5EF4-FFF2-40B4-BE49-F238E27FC236}">
                <a16:creationId xmlns:a16="http://schemas.microsoft.com/office/drawing/2014/main" id="{1D241727-9211-4CCB-9C37-D65BD5EA4CEB}"/>
              </a:ext>
            </a:extLst>
          </p:cNvPr>
          <p:cNvSpPr txBox="1">
            <a:spLocks/>
          </p:cNvSpPr>
          <p:nvPr/>
        </p:nvSpPr>
        <p:spPr bwMode="auto">
          <a:xfrm>
            <a:off x="577208" y="2514774"/>
            <a:ext cx="8018152" cy="3910643"/>
          </a:xfrm>
          <a:prstGeom prst="rect">
            <a:avLst/>
          </a:prstGeom>
          <a:noFill/>
          <a:ln>
            <a:miter lim="800000"/>
            <a:headEnd/>
            <a:tailEnd/>
          </a:ln>
        </p:spPr>
        <p:txBody>
          <a:bodyPr vert="horz" wrap="square" lIns="121920" tIns="60960" rIns="121920" bIns="60960" numCol="1" rtlCol="0" anchor="t" anchorCtr="0" compatLnSpc="1">
            <a:prstTxWarp prst="textNoShape">
              <a:avLst/>
            </a:prstTxWarp>
            <a:normAutofit fontScale="92500" lnSpcReduction="10000"/>
          </a:bodyPr>
          <a:lstStyle/>
          <a:p>
            <a:pPr marL="608965" indent="-608965" defTabSz="1219140">
              <a:spcBef>
                <a:spcPct val="20000"/>
              </a:spcBef>
              <a:buFont typeface="Arial" panose="020B0604020202020204" pitchFamily="34" charset="0"/>
              <a:buChar char="•"/>
              <a:defRPr/>
            </a:pPr>
            <a:r>
              <a:rPr lang="en-GB" sz="4000" dirty="0">
                <a:solidFill>
                  <a:prstClr val="black"/>
                </a:solidFill>
                <a:ea typeface="ＭＳ Ｐゴシック" pitchFamily="34" charset="-128"/>
              </a:rPr>
              <a:t>Expert legal and regulatory advice and support</a:t>
            </a:r>
            <a:endParaRPr lang="en-US" dirty="0"/>
          </a:p>
          <a:p>
            <a:pPr marL="608965" indent="-608965" defTabSz="1219140">
              <a:spcBef>
                <a:spcPct val="20000"/>
              </a:spcBef>
              <a:buFont typeface="Arial" panose="020B0604020202020204" pitchFamily="34" charset="0"/>
              <a:buChar char="•"/>
              <a:defRPr/>
            </a:pPr>
            <a:r>
              <a:rPr lang="en-GB" sz="4000" dirty="0">
                <a:ea typeface="ＭＳ Ｐゴシック"/>
                <a:cs typeface="Calibri"/>
              </a:rPr>
              <a:t>Employment advice when you’re considering your pre-registration or in practice clinical placement</a:t>
            </a:r>
          </a:p>
          <a:p>
            <a:pPr marL="608965" indent="-608965" defTabSz="1219140">
              <a:spcBef>
                <a:spcPct val="20000"/>
              </a:spcBef>
              <a:buFont typeface="Arial" panose="020B0604020202020204" pitchFamily="34" charset="0"/>
              <a:buChar char="•"/>
              <a:defRPr/>
            </a:pPr>
            <a:r>
              <a:rPr lang="en-GB" sz="4000" dirty="0">
                <a:ea typeface="ＭＳ Ｐゴシック"/>
              </a:rPr>
              <a:t>24-hour non-optometry legal helpline</a:t>
            </a:r>
          </a:p>
          <a:p>
            <a:pPr marL="608965" indent="-608965" defTabSz="1219140">
              <a:spcBef>
                <a:spcPct val="20000"/>
              </a:spcBef>
              <a:buFont typeface="Arial" panose="020B0604020202020204" pitchFamily="34" charset="0"/>
              <a:buChar char="•"/>
              <a:defRPr/>
            </a:pPr>
            <a:endParaRPr lang="en-GB" sz="3600">
              <a:latin typeface="Calibri"/>
              <a:ea typeface="ＭＳ Ｐゴシック"/>
              <a:cs typeface="Calibri"/>
            </a:endParaRPr>
          </a:p>
          <a:p>
            <a:pPr marL="608965" indent="-608965" defTabSz="1219140">
              <a:spcBef>
                <a:spcPct val="20000"/>
              </a:spcBef>
              <a:buFont typeface="Arial" panose="020B0604020202020204" pitchFamily="34" charset="0"/>
              <a:buChar char="•"/>
              <a:defRPr/>
            </a:pPr>
            <a:endParaRPr lang="en-GB" sz="3600">
              <a:solidFill>
                <a:prstClr val="black"/>
              </a:solidFill>
              <a:latin typeface="Calibri"/>
              <a:ea typeface="ＭＳ Ｐゴシック" pitchFamily="34" charset="-128"/>
              <a:cs typeface="Calibri"/>
            </a:endParaRPr>
          </a:p>
          <a:p>
            <a:pPr marL="608965" indent="-608965" defTabSz="1219140">
              <a:spcBef>
                <a:spcPct val="20000"/>
              </a:spcBef>
              <a:buFont typeface="Arial" panose="020B0604020202020204" pitchFamily="34" charset="0"/>
              <a:buChar char="•"/>
              <a:defRPr/>
            </a:pPr>
            <a:endParaRPr lang="en-GB" sz="3600">
              <a:solidFill>
                <a:prstClr val="black"/>
              </a:solidFill>
              <a:latin typeface="Calibri"/>
              <a:ea typeface="ＭＳ Ｐゴシック" pitchFamily="34" charset="-128"/>
              <a:cs typeface="Calibri"/>
            </a:endParaRPr>
          </a:p>
          <a:p>
            <a:pPr marL="456565" indent="-456565" defTabSz="1219140">
              <a:spcBef>
                <a:spcPct val="20000"/>
              </a:spcBef>
              <a:defRPr/>
            </a:pPr>
            <a:endParaRPr lang="en-GB" sz="4267">
              <a:solidFill>
                <a:prstClr val="black"/>
              </a:solidFill>
              <a:latin typeface="Calibri"/>
              <a:ea typeface="ＭＳ Ｐゴシック" pitchFamily="34" charset="-128"/>
              <a:cs typeface="Calibri"/>
            </a:endParaRPr>
          </a:p>
          <a:p>
            <a:pPr marL="456565" indent="-456565" defTabSz="1219140">
              <a:spcBef>
                <a:spcPct val="20000"/>
              </a:spcBef>
              <a:defRPr/>
            </a:pPr>
            <a:endParaRPr lang="en-GB" sz="5333">
              <a:solidFill>
                <a:prstClr val="black"/>
              </a:solidFill>
              <a:latin typeface="Calibri"/>
              <a:ea typeface="ＭＳ Ｐゴシック" pitchFamily="34" charset="-128"/>
              <a:cs typeface="Calibri"/>
            </a:endParaRPr>
          </a:p>
        </p:txBody>
      </p:sp>
      <p:pic>
        <p:nvPicPr>
          <p:cNvPr id="3" name="Picture 2">
            <a:extLst>
              <a:ext uri="{FF2B5EF4-FFF2-40B4-BE49-F238E27FC236}">
                <a16:creationId xmlns:a16="http://schemas.microsoft.com/office/drawing/2014/main" id="{7101CAEC-6694-AA4A-D0EE-AF8E5D6010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943710" y="-171326"/>
            <a:ext cx="12496580" cy="7029326"/>
          </a:xfrm>
          <a:prstGeom prst="rect">
            <a:avLst/>
          </a:prstGeom>
        </p:spPr>
      </p:pic>
    </p:spTree>
    <p:extLst>
      <p:ext uri="{BB962C8B-B14F-4D97-AF65-F5344CB8AC3E}">
        <p14:creationId xmlns:p14="http://schemas.microsoft.com/office/powerpoint/2010/main" val="3011801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tudent welcome 2022">
            <a:hlinkClick r:id="" action="ppaction://media"/>
            <a:extLst>
              <a:ext uri="{FF2B5EF4-FFF2-40B4-BE49-F238E27FC236}">
                <a16:creationId xmlns:a16="http://schemas.microsoft.com/office/drawing/2014/main" id="{424DF8E2-FD1D-5D2B-1355-83140BB8539D}"/>
              </a:ext>
            </a:extLst>
          </p:cNvPr>
          <p:cNvPicPr>
            <a:picLocks noRot="1" noChangeAspect="1"/>
          </p:cNvPicPr>
          <p:nvPr>
            <a:videoFile r:link="rId1"/>
          </p:nvPr>
        </p:nvPicPr>
        <p:blipFill>
          <a:blip r:embed="rId4"/>
          <a:stretch>
            <a:fillRect/>
          </a:stretch>
        </p:blipFill>
        <p:spPr>
          <a:xfrm>
            <a:off x="0" y="15265"/>
            <a:ext cx="12229490" cy="6909662"/>
          </a:xfrm>
          <a:prstGeom prst="rect">
            <a:avLst/>
          </a:prstGeom>
        </p:spPr>
      </p:pic>
    </p:spTree>
    <p:extLst>
      <p:ext uri="{BB962C8B-B14F-4D97-AF65-F5344CB8AC3E}">
        <p14:creationId xmlns:p14="http://schemas.microsoft.com/office/powerpoint/2010/main" val="260459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OP RGB">
      <a:dk1>
        <a:srgbClr val="000000"/>
      </a:dk1>
      <a:lt1>
        <a:srgbClr val="FFFFFF"/>
      </a:lt1>
      <a:dk2>
        <a:srgbClr val="44546A"/>
      </a:dk2>
      <a:lt2>
        <a:srgbClr val="E7E6E6"/>
      </a:lt2>
      <a:accent1>
        <a:srgbClr val="4472C4"/>
      </a:accent1>
      <a:accent2>
        <a:srgbClr val="064F69"/>
      </a:accent2>
      <a:accent3>
        <a:srgbClr val="9DA73B"/>
      </a:accent3>
      <a:accent4>
        <a:srgbClr val="9398C0"/>
      </a:accent4>
      <a:accent5>
        <a:srgbClr val="934C7A"/>
      </a:accent5>
      <a:accent6>
        <a:srgbClr val="8FA183"/>
      </a:accent6>
      <a:hlink>
        <a:srgbClr val="1293C2"/>
      </a:hlink>
      <a:folHlink>
        <a:srgbClr val="1293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db2cc4-985d-425b-a2d5-0e393fb48ef1">
      <Terms xmlns="http://schemas.microsoft.com/office/infopath/2007/PartnerControls"/>
    </lcf76f155ced4ddcb4097134ff3c332f>
    <TaxCatchAll xmlns="09b64637-3d3b-4543-bba1-7fd9617a0cb6" xsi:nil="true"/>
    <SharedWithUsers xmlns="09b64637-3d3b-4543-bba1-7fd9617a0cb6">
      <UserInfo>
        <DisplayName>Wendy Steele</DisplayName>
        <AccountId>14</AccountId>
        <AccountType/>
      </UserInfo>
      <UserInfo>
        <DisplayName>Rita Davids</DisplayName>
        <AccountId>72</AccountId>
        <AccountType/>
      </UserInfo>
      <UserInfo>
        <DisplayName>Louisa Cliff</DisplayName>
        <AccountId>25</AccountId>
        <AccountType/>
      </UserInfo>
      <UserInfo>
        <DisplayName>Guy Foxen</DisplayName>
        <AccountId>87</AccountId>
        <AccountType/>
      </UserInfo>
      <UserInfo>
        <DisplayName>Andreas Kyriakides</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9C2769956E7D47B9346DCAEC063786" ma:contentTypeVersion="16" ma:contentTypeDescription="Create a new document." ma:contentTypeScope="" ma:versionID="4988de9291569a88337a5374ed62f71a">
  <xsd:schema xmlns:xsd="http://www.w3.org/2001/XMLSchema" xmlns:xs="http://www.w3.org/2001/XMLSchema" xmlns:p="http://schemas.microsoft.com/office/2006/metadata/properties" xmlns:ns2="a5db2cc4-985d-425b-a2d5-0e393fb48ef1" xmlns:ns3="09b64637-3d3b-4543-bba1-7fd9617a0cb6" targetNamespace="http://schemas.microsoft.com/office/2006/metadata/properties" ma:root="true" ma:fieldsID="e66e4feedd2fcc212f200c526ab79c38" ns2:_="" ns3:_="">
    <xsd:import namespace="a5db2cc4-985d-425b-a2d5-0e393fb48ef1"/>
    <xsd:import namespace="09b64637-3d3b-4543-bba1-7fd9617a0c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b2cc4-985d-425b-a2d5-0e393fb48e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b738f9f-7c89-46bc-a688-3c4336848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b64637-3d3b-4543-bba1-7fd9617a0c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23bfec5-50e7-40b8-962f-34e46e67fbdf}" ma:internalName="TaxCatchAll" ma:showField="CatchAllData" ma:web="09b64637-3d3b-4543-bba1-7fd9617a0c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9A38E4-AF48-414F-A7D8-C95E6DBBD9B6}">
  <ds:schemaRefs>
    <ds:schemaRef ds:uri="http://schemas.microsoft.com/office/2006/metadata/properties"/>
    <ds:schemaRef ds:uri="http://schemas.microsoft.com/office/infopath/2007/PartnerControls"/>
    <ds:schemaRef ds:uri="a5db2cc4-985d-425b-a2d5-0e393fb48ef1"/>
    <ds:schemaRef ds:uri="09b64637-3d3b-4543-bba1-7fd9617a0cb6"/>
  </ds:schemaRefs>
</ds:datastoreItem>
</file>

<file path=customXml/itemProps2.xml><?xml version="1.0" encoding="utf-8"?>
<ds:datastoreItem xmlns:ds="http://schemas.openxmlformats.org/officeDocument/2006/customXml" ds:itemID="{51AF23FB-9669-45DB-ABDB-27769D02C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db2cc4-985d-425b-a2d5-0e393fb48ef1"/>
    <ds:schemaRef ds:uri="09b64637-3d3b-4543-bba1-7fd9617a0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D5B007-937E-4A35-BD0B-787C011A2F70}">
  <ds:schemaRefs>
    <ds:schemaRef ds:uri="http://schemas.microsoft.com/sharepoint/v3/contenttype/forms"/>
  </ds:schemaRefs>
</ds:datastoreItem>
</file>

<file path=docMetadata/LabelInfo.xml><?xml version="1.0" encoding="utf-8"?>
<clbl:labelList xmlns:clbl="http://schemas.microsoft.com/office/2020/mipLabelMetadata">
  <clbl:label id="{a8829c05-2e59-4882-b9bd-81e7ad23d52f}" enabled="1" method="Standard" siteId="{93552ae1-a035-497f-ba1e-a2f3e27183ca}" removed="0"/>
</clbl:labelList>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17</Slides>
  <Notes>17</Notes>
  <HiddenSlides>0</HiddenSlide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Melzack</dc:creator>
  <cp:revision>56</cp:revision>
  <dcterms:created xsi:type="dcterms:W3CDTF">2021-05-06T13:28:24Z</dcterms:created>
  <dcterms:modified xsi:type="dcterms:W3CDTF">2023-09-08T05:18:12Z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0x010100599C2769956E7D47B9346DCAEC063786</vt:lpwstr>
  </property>
  <property fmtid="{D5CDD505-2E9C-101B-9397-08002B2CF9AE}" pid="3" name="MediaServiceImageTags">
    <vt:lpwstr/>
  </property>
</Properties>
</file>